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34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6" r:id="rId9"/>
    <p:sldId id="268" r:id="rId10"/>
    <p:sldId id="269" r:id="rId11"/>
    <p:sldId id="270" r:id="rId12"/>
    <p:sldId id="274" r:id="rId13"/>
    <p:sldId id="275" r:id="rId14"/>
    <p:sldId id="277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301" r:id="rId34"/>
    <p:sldId id="303" r:id="rId35"/>
    <p:sldId id="304" r:id="rId36"/>
    <p:sldId id="305" r:id="rId37"/>
  </p:sldIdLst>
  <p:sldSz cx="20104100" cy="11309350"/>
  <p:notesSz cx="20104100" cy="113093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XAlXCJxVLTRsxY8oCX6o2w==" hashData="4HAr+NXMXr7IgTFuAItEAC12VCA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68" y="-12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93993-CF17-C544-9273-A9C06018C471}" type="datetimeFigureOut">
              <a:rPr lang="en-US" smtClean="0"/>
              <a:t>26/05/17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281738" y="847725"/>
            <a:ext cx="7540625" cy="4241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372100"/>
            <a:ext cx="16084550" cy="5089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590BF-9B45-C047-A850-D8D1530831E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3660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590BF-9B45-C047-A850-D8D1530831E0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3524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26/05/17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250" b="0" i="0">
                <a:solidFill>
                  <a:srgbClr val="F19D1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26/05/17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250" b="0" i="0">
                <a:solidFill>
                  <a:srgbClr val="F19D1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26/05/17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250" b="0" i="0">
                <a:solidFill>
                  <a:srgbClr val="F19D1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26/05/17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26/05/17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4846" y="1420349"/>
            <a:ext cx="18034407" cy="31896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250" b="0" i="0">
                <a:solidFill>
                  <a:srgbClr val="F19D1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26/05/17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jpg"/><Relationship Id="rId3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087655" cy="1130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58"/>
            <a:ext cx="20104100" cy="113186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1149350" y="854075"/>
            <a:ext cx="1005205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54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Este decreto foi </a:t>
            </a:r>
            <a:r>
              <a:rPr lang="pt-BR" sz="54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criado </a:t>
            </a:r>
          </a:p>
          <a:p>
            <a:pPr algn="ctr"/>
            <a:r>
              <a:rPr lang="pt-BR" sz="54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quando milhares </a:t>
            </a:r>
          </a:p>
          <a:p>
            <a:pPr algn="ctr"/>
            <a:r>
              <a:rPr lang="pt-BR" sz="54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de </a:t>
            </a:r>
            <a:r>
              <a:rPr lang="pt-BR" sz="54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refugiados </a:t>
            </a:r>
            <a:endParaRPr lang="pt-BR" sz="5400" b="1" dirty="0" smtClean="0">
              <a:ln>
                <a:solidFill>
                  <a:srgbClr val="FDEADA"/>
                </a:solidFill>
              </a:ln>
              <a:solidFill>
                <a:srgbClr val="FDEADA"/>
              </a:solidFill>
              <a:latin typeface="Calibri(heaving)"/>
              <a:cs typeface="Calibri(heaving)"/>
            </a:endParaRPr>
          </a:p>
          <a:p>
            <a:pPr algn="ctr"/>
            <a:r>
              <a:rPr lang="pt-BR" sz="54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de </a:t>
            </a:r>
            <a:r>
              <a:rPr lang="pt-BR" sz="54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guerra foram </a:t>
            </a:r>
            <a:endParaRPr lang="pt-BR" sz="5400" b="1" dirty="0" smtClean="0">
              <a:ln>
                <a:solidFill>
                  <a:srgbClr val="FDEADA"/>
                </a:solidFill>
              </a:ln>
              <a:solidFill>
                <a:srgbClr val="FDEADA"/>
              </a:solidFill>
              <a:latin typeface="Calibri(heaving)"/>
              <a:cs typeface="Calibri(heaving)"/>
            </a:endParaRPr>
          </a:p>
          <a:p>
            <a:pPr algn="ctr"/>
            <a:r>
              <a:rPr lang="pt-BR" sz="54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deslocados </a:t>
            </a:r>
          </a:p>
          <a:p>
            <a:pPr algn="ctr"/>
            <a:r>
              <a:rPr lang="pt-BR" sz="54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de </a:t>
            </a:r>
            <a:r>
              <a:rPr lang="pt-BR" sz="54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toda a Europa.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38"/>
            <a:ext cx="20104100" cy="113186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968102" y="6340475"/>
            <a:ext cx="15121647" cy="308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80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Em 1967, o tratado foi alterado </a:t>
            </a:r>
            <a:endParaRPr lang="pt-BR" sz="8000" b="1" dirty="0" smtClean="0">
              <a:ln>
                <a:solidFill>
                  <a:srgbClr val="FDEADA"/>
                </a:solidFill>
              </a:ln>
              <a:solidFill>
                <a:srgbClr val="FDEADA"/>
              </a:solidFill>
              <a:latin typeface="Calibri(heaving)"/>
              <a:cs typeface="Calibri(heaving)"/>
            </a:endParaRPr>
          </a:p>
          <a:p>
            <a:pPr algn="ctr">
              <a:lnSpc>
                <a:spcPct val="80000"/>
              </a:lnSpc>
            </a:pPr>
            <a:r>
              <a:rPr lang="pt-BR" sz="80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para </a:t>
            </a:r>
            <a:r>
              <a:rPr lang="pt-BR" sz="80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incluir </a:t>
            </a:r>
            <a:r>
              <a:rPr lang="pt-BR" sz="80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refugiados</a:t>
            </a:r>
          </a:p>
          <a:p>
            <a:pPr algn="ctr">
              <a:lnSpc>
                <a:spcPct val="80000"/>
              </a:lnSpc>
            </a:pPr>
            <a:r>
              <a:rPr lang="pt-BR" sz="80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 </a:t>
            </a:r>
            <a:r>
              <a:rPr lang="pt-BR" sz="80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de todo o mundo.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87655" cy="113093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79450" y="473075"/>
            <a:ext cx="6228989" cy="39087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80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Uma pessoa </a:t>
            </a:r>
            <a:endParaRPr lang="pt-BR" sz="8000" b="1" dirty="0" smtClean="0">
              <a:ln>
                <a:solidFill>
                  <a:srgbClr val="FDEADA"/>
                </a:solidFill>
              </a:ln>
              <a:solidFill>
                <a:srgbClr val="FDEADA"/>
              </a:solidFill>
              <a:latin typeface="Calibri(heaving)"/>
              <a:cs typeface="Calibri(heaving)"/>
            </a:endParaRPr>
          </a:p>
          <a:p>
            <a:r>
              <a:rPr lang="pt-BR" sz="9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deslocada</a:t>
            </a:r>
          </a:p>
          <a:p>
            <a:r>
              <a:rPr lang="pt-BR" sz="72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latin typeface="Calibri(heaving)"/>
                <a:cs typeface="Calibri(heaving)"/>
              </a:rPr>
              <a:t> </a:t>
            </a:r>
            <a:endParaRPr lang="pt-BR" sz="7200" b="1" dirty="0">
              <a:ln>
                <a:solidFill>
                  <a:srgbClr val="FF6600"/>
                </a:solidFill>
              </a:ln>
              <a:solidFill>
                <a:srgbClr val="FF6600"/>
              </a:solidFill>
              <a:latin typeface="Calibri(heaving)"/>
              <a:cs typeface="Calibri(heaving)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3250" y="3673475"/>
            <a:ext cx="8650625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72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internacionalmente </a:t>
            </a:r>
            <a:endParaRPr lang="pt-BR" sz="7200" b="1" dirty="0" smtClean="0">
              <a:ln>
                <a:solidFill>
                  <a:srgbClr val="FDEADA"/>
                </a:solidFill>
              </a:ln>
              <a:solidFill>
                <a:srgbClr val="FDEADA"/>
              </a:solidFill>
              <a:latin typeface="Calibri(heaving)"/>
              <a:cs typeface="Calibri(heaving)"/>
            </a:endParaRPr>
          </a:p>
          <a:p>
            <a:pPr algn="ctr"/>
            <a:r>
              <a:rPr lang="pt-BR" sz="72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p</a:t>
            </a:r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recisa ter</a:t>
            </a:r>
          </a:p>
          <a:p>
            <a:pPr algn="ctr"/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 o direito de;</a:t>
            </a:r>
            <a:endParaRPr lang="pt-BR" sz="7200" b="1" dirty="0">
              <a:ln>
                <a:solidFill>
                  <a:srgbClr val="FDEADA"/>
                </a:solidFill>
              </a:ln>
              <a:solidFill>
                <a:srgbClr val="FDEADA"/>
              </a:solidFill>
              <a:latin typeface="Calibri(heaving)"/>
              <a:cs typeface="Calibri(heaving)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79"/>
            <a:ext cx="20104100" cy="113186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447829" y="1158875"/>
            <a:ext cx="8525641" cy="50475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80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Ser recebidos </a:t>
            </a:r>
          </a:p>
          <a:p>
            <a:pPr algn="ctr"/>
            <a:endParaRPr lang="pt-BR" sz="6600" b="1" dirty="0">
              <a:ln>
                <a:solidFill>
                  <a:srgbClr val="FDEADA"/>
                </a:solidFill>
              </a:ln>
              <a:solidFill>
                <a:srgbClr val="FDEADA"/>
              </a:solidFill>
              <a:latin typeface="Calibri(heaving)"/>
              <a:cs typeface="Calibri(heaving)"/>
            </a:endParaRPr>
          </a:p>
          <a:p>
            <a:pPr algn="ctr"/>
            <a:r>
              <a:rPr lang="pt-BR" sz="88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c</a:t>
            </a:r>
            <a:r>
              <a:rPr lang="pt-BR" sz="88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om dignidade </a:t>
            </a:r>
          </a:p>
          <a:p>
            <a:pPr algn="ctr"/>
            <a:r>
              <a:rPr lang="pt-BR" sz="88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em outra nação</a:t>
            </a:r>
            <a:endParaRPr lang="pt-BR" sz="8800" b="1" dirty="0">
              <a:ln>
                <a:solidFill>
                  <a:srgbClr val="FDEADA"/>
                </a:solidFill>
              </a:ln>
              <a:solidFill>
                <a:srgbClr val="FDEADA"/>
              </a:solidFill>
              <a:latin typeface="Calibri(heaving)"/>
              <a:cs typeface="Calibri(heaving)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2" y="700"/>
            <a:ext cx="20086410" cy="1130864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175012" y="1387475"/>
            <a:ext cx="8087220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7200" b="1" dirty="0" smtClean="0">
                <a:solidFill>
                  <a:srgbClr val="FDEADA"/>
                </a:solidFill>
                <a:latin typeface="Calibri(heaving)"/>
                <a:cs typeface="Calibri(heaving)"/>
              </a:rPr>
              <a:t>Pois </a:t>
            </a:r>
          </a:p>
          <a:p>
            <a:pPr algn="ctr"/>
            <a:r>
              <a:rPr lang="pt-BR" sz="7200" b="1" dirty="0" smtClean="0">
                <a:solidFill>
                  <a:srgbClr val="FDEADA"/>
                </a:solidFill>
                <a:latin typeface="Calibri(heaving)"/>
                <a:cs typeface="Calibri(heaving)"/>
              </a:rPr>
              <a:t>Eles </a:t>
            </a:r>
            <a:r>
              <a:rPr lang="pt-BR" sz="9600" b="1" dirty="0" smtClean="0">
                <a:solidFill>
                  <a:srgbClr val="FDEADA"/>
                </a:solidFill>
                <a:latin typeface="Calibri(heaving)"/>
                <a:cs typeface="Calibri(heaving)"/>
              </a:rPr>
              <a:t>não </a:t>
            </a:r>
            <a:r>
              <a:rPr lang="pt-BR" sz="7200" b="1" dirty="0" smtClean="0">
                <a:solidFill>
                  <a:srgbClr val="FDEADA"/>
                </a:solidFill>
                <a:latin typeface="Calibri(heaving)"/>
                <a:cs typeface="Calibri(heaving)"/>
              </a:rPr>
              <a:t>podem </a:t>
            </a:r>
          </a:p>
          <a:p>
            <a:pPr algn="ctr"/>
            <a:r>
              <a:rPr lang="pt-BR" sz="7200" b="1" dirty="0" smtClean="0">
                <a:solidFill>
                  <a:srgbClr val="FDEADA"/>
                </a:solidFill>
                <a:latin typeface="Calibri(heaving)"/>
                <a:cs typeface="Calibri(heaving)"/>
              </a:rPr>
              <a:t>Voltar ao </a:t>
            </a:r>
          </a:p>
          <a:p>
            <a:pPr algn="ctr"/>
            <a:r>
              <a:rPr lang="pt-BR" sz="9600" b="1" dirty="0" smtClean="0">
                <a:solidFill>
                  <a:srgbClr val="FDEADA"/>
                </a:solidFill>
                <a:latin typeface="Calibri(heaving)"/>
                <a:cs typeface="Calibri(heaving)"/>
              </a:rPr>
              <a:t>país </a:t>
            </a:r>
            <a:r>
              <a:rPr lang="pt-BR" sz="7200" b="1" dirty="0" smtClean="0">
                <a:solidFill>
                  <a:srgbClr val="FDEADA"/>
                </a:solidFill>
                <a:latin typeface="Calibri(heaving)"/>
                <a:cs typeface="Calibri(heaving)"/>
              </a:rPr>
              <a:t>de origem</a:t>
            </a:r>
            <a:endParaRPr lang="pt-BR" sz="9600" b="1" dirty="0">
              <a:solidFill>
                <a:srgbClr val="FDEADA"/>
              </a:solidFill>
              <a:latin typeface="Calibri(heaving)"/>
              <a:cs typeface="Calibri(heaving)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087655" cy="113093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2602" y="4130675"/>
            <a:ext cx="8528747" cy="41549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Mas </a:t>
            </a:r>
            <a:r>
              <a:rPr lang="pt-BR" sz="9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para que</a:t>
            </a:r>
          </a:p>
          <a:p>
            <a:pPr algn="ctr"/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saber que é </a:t>
            </a:r>
          </a:p>
          <a:p>
            <a:pPr algn="ctr"/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um </a:t>
            </a:r>
            <a:r>
              <a:rPr lang="pt-BR" sz="9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refugiado ?</a:t>
            </a:r>
            <a:endParaRPr lang="pt-BR" sz="9600" b="1" dirty="0">
              <a:ln>
                <a:solidFill>
                  <a:srgbClr val="FDEADA"/>
                </a:solidFill>
              </a:ln>
              <a:solidFill>
                <a:srgbClr val="FDEADA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alibri(heaving)"/>
              <a:cs typeface="Calibri(heaving)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2444750" y="6035675"/>
            <a:ext cx="23774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6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POIS QUEM É REFUGIADOS </a:t>
            </a:r>
          </a:p>
          <a:p>
            <a:pPr algn="ctr"/>
            <a:r>
              <a:rPr lang="pt-BR" sz="6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TEM DIREITOS.</a:t>
            </a:r>
          </a:p>
          <a:p>
            <a:pPr algn="ctr"/>
            <a:r>
              <a:rPr lang="pt-BR" sz="6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VOCÊ CONHECE ESSES DIREITOS 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40"/>
            <a:ext cx="20104100" cy="1131860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nor 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82" y="-1"/>
            <a:ext cx="20115582" cy="11325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18" y="7005"/>
            <a:ext cx="20131818" cy="1133421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26" y="0"/>
            <a:ext cx="20119126" cy="113270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2" y="20982"/>
            <a:ext cx="20073808" cy="113015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2139950" y="854075"/>
            <a:ext cx="11887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AFINAL QUEM </a:t>
            </a:r>
          </a:p>
          <a:p>
            <a:pPr algn="ctr"/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SÃO ESSES</a:t>
            </a:r>
          </a:p>
          <a:p>
            <a:pPr algn="ctr"/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REFUGIADOS</a:t>
            </a:r>
            <a:endParaRPr lang="pt-BR" sz="9600" b="1" dirty="0">
              <a:ln>
                <a:solidFill>
                  <a:srgbClr val="FDEADA"/>
                </a:solidFill>
              </a:ln>
              <a:solidFill>
                <a:srgbClr val="FDEADA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alibri(heaving)"/>
              <a:cs typeface="Calibri(heaving)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3054350" y="1539875"/>
            <a:ext cx="118872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70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HOMENS </a:t>
            </a:r>
          </a:p>
          <a:p>
            <a:pPr algn="ctr"/>
            <a:r>
              <a:rPr lang="pt-BR" sz="70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SÃO </a:t>
            </a:r>
          </a:p>
          <a:p>
            <a:pPr algn="ctr"/>
            <a:r>
              <a:rPr lang="pt-BR" sz="70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REFUGIADOS</a:t>
            </a:r>
            <a:endParaRPr lang="pt-BR" sz="7000" b="1" dirty="0">
              <a:ln>
                <a:solidFill>
                  <a:srgbClr val="FF6600"/>
                </a:solidFill>
              </a:ln>
              <a:solidFill>
                <a:srgbClr val="FF66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alibri(heaving)"/>
              <a:cs typeface="Calibri(heaving)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" y="-1"/>
            <a:ext cx="20102374" cy="1131763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2520950" y="1463675"/>
            <a:ext cx="11887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MULHERES</a:t>
            </a:r>
            <a:endParaRPr lang="pt-BR" sz="7200" b="1" dirty="0" smtClean="0">
              <a:ln>
                <a:solidFill>
                  <a:srgbClr val="FF6600"/>
                </a:solidFill>
              </a:ln>
              <a:solidFill>
                <a:srgbClr val="FDEADA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alibri(heaving)"/>
              <a:cs typeface="Calibri(heaving)"/>
            </a:endParaRPr>
          </a:p>
          <a:p>
            <a:pPr algn="ctr"/>
            <a:r>
              <a:rPr lang="pt-BR" sz="72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SÃO</a:t>
            </a:r>
          </a:p>
          <a:p>
            <a:pPr algn="ctr"/>
            <a:r>
              <a:rPr lang="pt-BR" sz="72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REFUGIADAS</a:t>
            </a:r>
            <a:endParaRPr lang="pt-BR" sz="9600" b="1" dirty="0">
              <a:ln>
                <a:solidFill>
                  <a:srgbClr val="FF6600"/>
                </a:solidFill>
              </a:ln>
              <a:solidFill>
                <a:srgbClr val="FF66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alibri(heaving)"/>
              <a:cs typeface="Calibri(heaving)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2520950" y="1463675"/>
            <a:ext cx="11887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CRIANÇAS</a:t>
            </a:r>
          </a:p>
          <a:p>
            <a:pPr algn="ctr"/>
            <a:r>
              <a:rPr lang="pt-BR" sz="72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SÃO</a:t>
            </a:r>
          </a:p>
          <a:p>
            <a:pPr algn="ctr"/>
            <a:r>
              <a:rPr lang="pt-BR" sz="72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REFUGIADAS</a:t>
            </a:r>
            <a:endParaRPr lang="pt-BR" sz="9600" b="1" dirty="0">
              <a:ln>
                <a:solidFill>
                  <a:srgbClr val="FF6600"/>
                </a:solidFill>
              </a:ln>
              <a:solidFill>
                <a:srgbClr val="FF66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alibri(heaving)"/>
              <a:cs typeface="Calibri(heaving)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22"/>
            <a:ext cx="20104100" cy="113186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768350" y="5045075"/>
            <a:ext cx="11887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80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REFUGIADOS </a:t>
            </a:r>
          </a:p>
          <a:p>
            <a:pPr algn="ctr"/>
            <a:r>
              <a:rPr lang="pt-BR" sz="80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NÃO</a:t>
            </a:r>
            <a:r>
              <a:rPr lang="pt-BR" sz="8000" b="1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</a:t>
            </a:r>
            <a:r>
              <a:rPr lang="pt-BR" sz="80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PODEM SER DEFINIDOS</a:t>
            </a:r>
          </a:p>
          <a:p>
            <a:pPr algn="ctr"/>
            <a:r>
              <a:rPr lang="pt-BR" sz="80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PELA</a:t>
            </a:r>
            <a:r>
              <a:rPr lang="pt-BR" sz="8000" b="1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</a:t>
            </a:r>
            <a:r>
              <a:rPr lang="pt-BR" sz="80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APARÊNCIA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290"/>
            <a:ext cx="20104100" cy="113186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961207" y="7254875"/>
            <a:ext cx="15359832" cy="323165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x-none" sz="66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E</a:t>
            </a:r>
            <a:r>
              <a:rPr lang="x-none" sz="6600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stimativas dizem que 05 milhões </a:t>
            </a:r>
          </a:p>
          <a:p>
            <a:pPr algn="ctr"/>
            <a:r>
              <a:rPr lang="en-US" sz="66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d</a:t>
            </a:r>
            <a:r>
              <a:rPr lang="en-US" sz="6600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e </a:t>
            </a:r>
            <a:r>
              <a:rPr lang="en-US" sz="7200" b="1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Sírios</a:t>
            </a:r>
            <a:r>
              <a:rPr lang="en-US" sz="6600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d</a:t>
            </a:r>
            <a:r>
              <a:rPr lang="x-none" sz="6600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eixaram suas casas desde </a:t>
            </a:r>
          </a:p>
          <a:p>
            <a:pPr algn="ctr"/>
            <a:r>
              <a:rPr lang="x-none" sz="6600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o ínicio da guerra em 2011 </a:t>
            </a:r>
            <a:endParaRPr lang="x-none" sz="66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(heaving)"/>
              <a:cs typeface="Calibri(heaving)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27650" y="5273675"/>
            <a:ext cx="15163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9600" b="1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</a:t>
            </a:r>
          </a:p>
          <a:p>
            <a:pPr algn="ctr"/>
            <a:r>
              <a:rPr lang="pt-BR" sz="9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NÃO</a:t>
            </a:r>
            <a:r>
              <a:rPr lang="pt-BR" sz="9600" b="1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</a:t>
            </a:r>
            <a:r>
              <a:rPr lang="pt-BR" sz="96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PODEM SER </a:t>
            </a:r>
          </a:p>
          <a:p>
            <a:pPr algn="ctr"/>
            <a:r>
              <a:rPr lang="pt-BR" sz="96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DEFINIDOS</a:t>
            </a:r>
            <a:r>
              <a:rPr lang="pt-BR" sz="9600" b="1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</a:t>
            </a:r>
            <a:r>
              <a:rPr lang="pt-BR" sz="96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PELA </a:t>
            </a:r>
            <a:r>
              <a:rPr lang="pt-BR" sz="9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RAÇA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694" y="0"/>
            <a:ext cx="20140793" cy="1133926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377950" y="1844675"/>
            <a:ext cx="118872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72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ELES PODEM SER </a:t>
            </a:r>
          </a:p>
          <a:p>
            <a:pPr algn="ctr"/>
            <a:r>
              <a:rPr lang="pt-BR" sz="80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DEFINIDOS</a:t>
            </a:r>
            <a:r>
              <a:rPr lang="pt-BR" sz="8000" b="1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FAC09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</a:t>
            </a:r>
          </a:p>
          <a:p>
            <a:pPr algn="ctr"/>
            <a:r>
              <a:rPr lang="pt-BR" sz="72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PELO QUE ESTÃO </a:t>
            </a:r>
          </a:p>
          <a:p>
            <a:pPr algn="ctr"/>
            <a:r>
              <a:rPr lang="pt-BR" sz="80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SENTINDO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06" y="37400"/>
            <a:ext cx="20119405" cy="113272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073150" y="7331075"/>
            <a:ext cx="11887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6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MEDO</a:t>
            </a:r>
            <a:r>
              <a:rPr lang="pt-BR" sz="5400" b="1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</a:t>
            </a:r>
            <a:r>
              <a:rPr lang="pt-BR" sz="60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EM SER TRATADO </a:t>
            </a:r>
          </a:p>
          <a:p>
            <a:pPr algn="ctr"/>
            <a:r>
              <a:rPr lang="pt-BR" sz="60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COMO </a:t>
            </a:r>
            <a:r>
              <a:rPr lang="pt-BR" sz="60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CRIMINOSO</a:t>
            </a:r>
            <a:endParaRPr lang="pt-BR" sz="6600" b="1" dirty="0" smtClean="0">
              <a:ln>
                <a:solidFill>
                  <a:srgbClr val="FDEADA"/>
                </a:solidFill>
              </a:ln>
              <a:solidFill>
                <a:srgbClr val="FDEADA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alibri(heaving)"/>
              <a:cs typeface="Calibri(heaving)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918450" y="1844675"/>
            <a:ext cx="11887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72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MEDO DE TER SUA </a:t>
            </a:r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ENTRADA </a:t>
            </a:r>
            <a:r>
              <a:rPr lang="pt-BR" sz="96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BARRADA</a:t>
            </a:r>
            <a:endParaRPr lang="pt-BR" sz="11500" b="1" dirty="0" smtClean="0">
              <a:ln>
                <a:solidFill>
                  <a:srgbClr val="FF6600"/>
                </a:solidFill>
              </a:ln>
              <a:solidFill>
                <a:srgbClr val="FF66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alibri(heaving)"/>
              <a:cs typeface="Calibri(heaving)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099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173752" y="1278293"/>
            <a:ext cx="10930347" cy="426050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060331" y="4985875"/>
            <a:ext cx="350520" cy="0"/>
          </a:xfrm>
          <a:custGeom>
            <a:avLst/>
            <a:gdLst/>
            <a:ahLst/>
            <a:cxnLst/>
            <a:rect l="l" t="t" r="r" b="b"/>
            <a:pathLst>
              <a:path w="350520">
                <a:moveTo>
                  <a:pt x="0" y="0"/>
                </a:moveTo>
                <a:lnTo>
                  <a:pt x="350502" y="0"/>
                </a:lnTo>
              </a:path>
            </a:pathLst>
          </a:custGeom>
          <a:ln w="2178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47717" y="4589364"/>
            <a:ext cx="227965" cy="0"/>
          </a:xfrm>
          <a:custGeom>
            <a:avLst/>
            <a:gdLst/>
            <a:ahLst/>
            <a:cxnLst/>
            <a:rect l="l" t="t" r="r" b="b"/>
            <a:pathLst>
              <a:path w="227965">
                <a:moveTo>
                  <a:pt x="0" y="0"/>
                </a:moveTo>
                <a:lnTo>
                  <a:pt x="227720" y="0"/>
                </a:lnTo>
              </a:path>
            </a:pathLst>
          </a:custGeom>
          <a:ln w="180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26956" y="4529615"/>
            <a:ext cx="104775" cy="14604"/>
          </a:xfrm>
          <a:custGeom>
            <a:avLst/>
            <a:gdLst/>
            <a:ahLst/>
            <a:cxnLst/>
            <a:rect l="l" t="t" r="r" b="b"/>
            <a:pathLst>
              <a:path w="104775" h="14604">
                <a:moveTo>
                  <a:pt x="0" y="0"/>
                </a:moveTo>
                <a:lnTo>
                  <a:pt x="0" y="12106"/>
                </a:lnTo>
                <a:lnTo>
                  <a:pt x="102855" y="14465"/>
                </a:lnTo>
                <a:lnTo>
                  <a:pt x="103441" y="10999"/>
                </a:lnTo>
                <a:lnTo>
                  <a:pt x="104373" y="396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461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096456" y="4525354"/>
            <a:ext cx="116205" cy="21590"/>
          </a:xfrm>
          <a:custGeom>
            <a:avLst/>
            <a:gdLst/>
            <a:ahLst/>
            <a:cxnLst/>
            <a:rect l="l" t="t" r="r" b="b"/>
            <a:pathLst>
              <a:path w="116204" h="21589">
                <a:moveTo>
                  <a:pt x="58809" y="0"/>
                </a:moveTo>
                <a:lnTo>
                  <a:pt x="29859" y="2088"/>
                </a:lnTo>
                <a:lnTo>
                  <a:pt x="1081" y="2088"/>
                </a:lnTo>
                <a:lnTo>
                  <a:pt x="701" y="5418"/>
                </a:lnTo>
                <a:lnTo>
                  <a:pt x="0" y="13711"/>
                </a:lnTo>
                <a:lnTo>
                  <a:pt x="111818" y="21030"/>
                </a:lnTo>
                <a:lnTo>
                  <a:pt x="113221" y="17564"/>
                </a:lnTo>
                <a:lnTo>
                  <a:pt x="114383" y="14099"/>
                </a:lnTo>
                <a:lnTo>
                  <a:pt x="115671" y="10622"/>
                </a:lnTo>
                <a:lnTo>
                  <a:pt x="90969" y="2088"/>
                </a:lnTo>
                <a:lnTo>
                  <a:pt x="29859" y="2088"/>
                </a:lnTo>
                <a:lnTo>
                  <a:pt x="1162" y="1376"/>
                </a:lnTo>
                <a:lnTo>
                  <a:pt x="88910" y="1376"/>
                </a:lnTo>
                <a:lnTo>
                  <a:pt x="87563" y="911"/>
                </a:lnTo>
                <a:lnTo>
                  <a:pt x="58809" y="0"/>
                </a:lnTo>
                <a:close/>
              </a:path>
            </a:pathLst>
          </a:custGeom>
          <a:solidFill>
            <a:srgbClr val="000000">
              <a:alpha val="7461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518650" y="1463675"/>
            <a:ext cx="12954000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60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E SER </a:t>
            </a:r>
          </a:p>
          <a:p>
            <a:pPr algn="ctr"/>
            <a:r>
              <a:rPr lang="pt-BR" sz="6600" b="1" dirty="0" smtClean="0">
                <a:ln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DEPORTADO</a:t>
            </a:r>
            <a:endParaRPr lang="pt-BR" sz="6000" b="1" dirty="0" smtClean="0"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alibri(heaving)"/>
              <a:cs typeface="Calibri(heaving)"/>
            </a:endParaRPr>
          </a:p>
          <a:p>
            <a:pPr algn="ctr"/>
            <a:r>
              <a:rPr lang="pt-BR" sz="60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PRA SEU </a:t>
            </a:r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PAÍS</a:t>
            </a:r>
          </a:p>
          <a:p>
            <a:pPr algn="ctr"/>
            <a:r>
              <a:rPr lang="pt-BR" sz="60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DE ORIGEM</a:t>
            </a:r>
            <a:endParaRPr lang="pt-BR" sz="6600" b="1" dirty="0" smtClean="0">
              <a:ln>
                <a:solidFill>
                  <a:srgbClr val="FDEADA"/>
                </a:solidFill>
              </a:ln>
              <a:solidFill>
                <a:srgbClr val="FDEADA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alibri(heaving)"/>
              <a:cs typeface="Calibri(heaving)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2" y="0"/>
            <a:ext cx="20091097" cy="1133612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2050" y="1768475"/>
            <a:ext cx="11887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54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OU NÃO ENCONTRAR </a:t>
            </a:r>
          </a:p>
          <a:p>
            <a:pPr algn="ctr"/>
            <a:r>
              <a:rPr lang="pt-BR" sz="54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UMA HABITAÇÃO</a:t>
            </a:r>
          </a:p>
          <a:p>
            <a:pPr algn="ctr"/>
            <a:r>
              <a:rPr lang="pt-BR" sz="54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DIGNA</a:t>
            </a:r>
          </a:p>
        </p:txBody>
      </p:sp>
    </p:spTree>
    <p:extLst>
      <p:ext uri="{BB962C8B-B14F-4D97-AF65-F5344CB8AC3E}">
        <p14:creationId xmlns:p14="http://schemas.microsoft.com/office/powerpoint/2010/main" val="36489108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00" y="-3821"/>
            <a:ext cx="20128500" cy="1133234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66250" y="3673475"/>
            <a:ext cx="11887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72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E AI, TOPA </a:t>
            </a:r>
          </a:p>
          <a:p>
            <a:pPr algn="ctr"/>
            <a:r>
              <a:rPr lang="pt-BR" sz="72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SER A </a:t>
            </a:r>
            <a:r>
              <a:rPr lang="pt-BR" sz="7200" b="1" dirty="0" smtClean="0">
                <a:ln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VOZ </a:t>
            </a:r>
          </a:p>
          <a:p>
            <a:pPr algn="ctr"/>
            <a:r>
              <a:rPr lang="pt-BR" sz="72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DESSE </a:t>
            </a:r>
            <a:r>
              <a:rPr lang="pt-BR" sz="9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POVO</a:t>
            </a:r>
            <a:r>
              <a:rPr lang="pt-BR" sz="72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 </a:t>
            </a:r>
            <a:r>
              <a:rPr lang="pt-BR" sz="9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alibri(heaving)"/>
                <a:cs typeface="Calibri(heaving)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64995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087655" cy="113093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93850" y="3292475"/>
            <a:ext cx="16740480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11500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 "/>
                <a:cs typeface="Calibri(heaving) "/>
              </a:rPr>
              <a:t>A TELEVISÃO MOSTRA</a:t>
            </a:r>
            <a:endParaRPr lang="x-none" sz="115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(heaving) "/>
              <a:cs typeface="Calibri(heaving) 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52"/>
            <a:ext cx="20104100" cy="113186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93850" y="3292475"/>
            <a:ext cx="1605276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11500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(heaving) "/>
                <a:cs typeface="Calibri(heaving) "/>
              </a:rPr>
              <a:t>OS JORNAIS TAMBÉM</a:t>
            </a:r>
            <a:endParaRPr lang="x-none" sz="115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(heaving) "/>
              <a:cs typeface="Calibri(heaving) 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355850" y="6111875"/>
            <a:ext cx="12222930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x-none" sz="6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alibri(heaving) "/>
                <a:cs typeface="Calibri(heaving) "/>
              </a:rPr>
              <a:t>MAS SERÁ QUE REALMENTE </a:t>
            </a:r>
          </a:p>
          <a:p>
            <a:pPr algn="ctr"/>
            <a:r>
              <a:rPr lang="x-none" sz="6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alibri(heaving) "/>
                <a:cs typeface="Calibri(heaving) "/>
              </a:rPr>
              <a:t>ENTENDEMOS </a:t>
            </a:r>
          </a:p>
          <a:p>
            <a:pPr algn="ctr"/>
            <a:r>
              <a:rPr lang="x-none" sz="6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alibri(heaving) "/>
                <a:cs typeface="Calibri(heaving) "/>
              </a:rPr>
              <a:t> ALGO SOBRE ELES ?</a:t>
            </a:r>
            <a:endParaRPr lang="x-none" sz="6600" b="1" dirty="0">
              <a:ln>
                <a:solidFill>
                  <a:srgbClr val="FDEADA"/>
                </a:solidFill>
              </a:ln>
              <a:solidFill>
                <a:srgbClr val="FDEADA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Calibri(heaving) "/>
              <a:cs typeface="Calibri(heaving) 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104100" cy="113186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082675"/>
            <a:ext cx="9103950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x-none" sz="6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 "/>
                <a:cs typeface="Calibri(heaving) "/>
              </a:rPr>
              <a:t>AFINAL O QUE É QUE</a:t>
            </a:r>
          </a:p>
          <a:p>
            <a:pPr algn="ctr"/>
            <a:r>
              <a:rPr lang="x-none" sz="66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 "/>
                <a:cs typeface="Calibri(heaving) "/>
              </a:rPr>
              <a:t>UM REFUGIADO ?</a:t>
            </a:r>
            <a:endParaRPr lang="x-none" sz="6600" b="1" dirty="0">
              <a:ln>
                <a:solidFill>
                  <a:srgbClr val="FDEADA"/>
                </a:solidFill>
              </a:ln>
              <a:solidFill>
                <a:srgbClr val="FDEADA"/>
              </a:solidFill>
              <a:latin typeface="Calibri(heaving) "/>
              <a:cs typeface="Calibri(heaving) 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9"/>
            <a:ext cx="20104100" cy="1131860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289050" y="3825875"/>
            <a:ext cx="18211800" cy="6740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5400" b="1" dirty="0" smtClean="0">
                <a:ln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latin typeface="Calibri(heaving)"/>
                <a:cs typeface="Calibri(heaving)"/>
              </a:rPr>
              <a:t>toda </a:t>
            </a:r>
            <a:r>
              <a:rPr lang="pt-BR" sz="5400" b="1" dirty="0">
                <a:ln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latin typeface="Calibri(heaving)"/>
                <a:cs typeface="Calibri(heaving)"/>
              </a:rPr>
              <a:t>a pessoa </a:t>
            </a:r>
            <a:r>
              <a:rPr lang="pt-BR" sz="5400" b="1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latin typeface="Calibri(heaving)"/>
                <a:cs typeface="Calibri(heaving)"/>
              </a:rPr>
              <a:t>que, em razão de fundados temores de perseguição devido à sua </a:t>
            </a:r>
            <a:r>
              <a:rPr lang="pt-BR" sz="54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raça, religião, nacionalidade, associação a determinado grupo social ou opinião política, </a:t>
            </a:r>
            <a:r>
              <a:rPr lang="pt-BR" sz="5400" b="1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latin typeface="Calibri(heaving)"/>
                <a:cs typeface="Calibri(heaving)"/>
              </a:rPr>
              <a:t>encontra-se </a:t>
            </a:r>
            <a:r>
              <a:rPr lang="pt-BR" sz="54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fora de seu país de origem </a:t>
            </a:r>
            <a:r>
              <a:rPr lang="pt-BR" sz="5400" b="1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latin typeface="Calibri(heaving)"/>
                <a:cs typeface="Calibri(heaving)"/>
              </a:rPr>
              <a:t>e que, por causa dos ditos temores, </a:t>
            </a:r>
            <a:r>
              <a:rPr lang="pt-BR" sz="54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não pode </a:t>
            </a:r>
            <a:r>
              <a:rPr lang="pt-BR" sz="54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regressar </a:t>
            </a:r>
            <a:r>
              <a:rPr lang="pt-BR" sz="5400" b="1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latin typeface="Calibri(heaving)"/>
                <a:cs typeface="Calibri(heaving)"/>
              </a:rPr>
              <a:t>ao mesmo, ou devido a grave e generalizada violação de direitos humanos, é </a:t>
            </a:r>
            <a:r>
              <a:rPr lang="pt-BR" sz="54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obrigado a deixar </a:t>
            </a:r>
            <a:r>
              <a:rPr lang="pt-BR" sz="5400" b="1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latin typeface="Calibri(heaving)"/>
                <a:cs typeface="Calibri(heaving)"/>
              </a:rPr>
              <a:t>seu país de nacionalidade para buscar refúgio em outros países.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1006475"/>
            <a:ext cx="55283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6000" b="1" dirty="0" smtClean="0">
                <a:ln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FDEADA"/>
                </a:solidFill>
                <a:latin typeface="Calibri(heaving)"/>
                <a:cs typeface="Calibri(heaving)"/>
              </a:rPr>
              <a:t>REFUGIADO É</a:t>
            </a:r>
            <a:endParaRPr lang="pt-BR" sz="6000" b="1" dirty="0"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FDEADA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menor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20104100" cy="1131860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2250" y="701675"/>
            <a:ext cx="12573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8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O (HEAVING"/>
                <a:cs typeface="CalibrO (HEAVING"/>
              </a:rPr>
              <a:t>Esta é a definição </a:t>
            </a:r>
            <a:r>
              <a:rPr lang="pt-BR" sz="48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O (HEAVING"/>
                <a:cs typeface="CalibrO (HEAVING"/>
              </a:rPr>
              <a:t>criada em </a:t>
            </a:r>
            <a:r>
              <a:rPr lang="pt-BR" sz="48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O (HEAVING"/>
                <a:cs typeface="CalibrO (HEAVING"/>
              </a:rPr>
              <a:t>1951 </a:t>
            </a:r>
            <a:r>
              <a:rPr lang="pt-BR" sz="48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O (HEAVING"/>
                <a:cs typeface="CalibrO (HEAVING"/>
              </a:rPr>
              <a:t>na convenção </a:t>
            </a:r>
            <a:r>
              <a:rPr lang="pt-BR" sz="48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O (HEAVING"/>
                <a:cs typeface="CalibrO (HEAVING"/>
              </a:rPr>
              <a:t>de refugiados das nações unidas </a:t>
            </a:r>
            <a:r>
              <a:rPr lang="pt-BR" sz="48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O (HEAVING"/>
                <a:cs typeface="CalibrO (HEAVING"/>
              </a:rPr>
              <a:t>(Também </a:t>
            </a:r>
            <a:r>
              <a:rPr lang="pt-BR" sz="48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O (HEAVING"/>
                <a:cs typeface="CalibrO (HEAVING"/>
              </a:rPr>
              <a:t>conhecida como a </a:t>
            </a:r>
            <a:r>
              <a:rPr lang="pt-BR" sz="48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O (HEAVING"/>
                <a:cs typeface="CalibrO (HEAVING"/>
              </a:rPr>
              <a:t>“</a:t>
            </a:r>
            <a:r>
              <a:rPr lang="pt-BR" sz="48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O (HEAVING"/>
                <a:cs typeface="CalibrO (HEAVING"/>
              </a:rPr>
              <a:t>C</a:t>
            </a:r>
            <a:r>
              <a:rPr lang="pt-BR" sz="4800" b="1" dirty="0" smtClean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O (HEAVING"/>
                <a:cs typeface="CalibrO (HEAVING"/>
              </a:rPr>
              <a:t>onvenção </a:t>
            </a:r>
            <a:r>
              <a:rPr lang="pt-BR" sz="4800" b="1" dirty="0">
                <a:ln>
                  <a:solidFill>
                    <a:srgbClr val="FDEADA"/>
                  </a:solidFill>
                </a:ln>
                <a:solidFill>
                  <a:srgbClr val="FDEADA"/>
                </a:solidFill>
                <a:latin typeface="CalibrO (HEAVING"/>
                <a:cs typeface="CalibrO (HEAVING"/>
              </a:rPr>
              <a:t>de Genebra").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1219</TotalTime>
  <Words>309</Words>
  <Application>Microsoft Macintosh PowerPoint</Application>
  <PresentationFormat>Custom</PresentationFormat>
  <Paragraphs>78</Paragraphs>
  <Slides>36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Gustavo Nicolau</cp:lastModifiedBy>
  <cp:revision>65</cp:revision>
  <dcterms:created xsi:type="dcterms:W3CDTF">2017-04-27T20:23:38Z</dcterms:created>
  <dcterms:modified xsi:type="dcterms:W3CDTF">2017-05-26T15:38:43Z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2017-04-27T00:00:00Z</vt:filetime>
  </property>
</Properties>
</file>