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45.jpg" ContentType="image/gif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35" r:id="rId2"/>
    <p:sldId id="336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368" r:id="rId35"/>
    <p:sldId id="369" r:id="rId36"/>
    <p:sldId id="370" r:id="rId37"/>
    <p:sldId id="371" r:id="rId38"/>
    <p:sldId id="372" r:id="rId39"/>
    <p:sldId id="373" r:id="rId40"/>
    <p:sldId id="374" r:id="rId41"/>
    <p:sldId id="375" r:id="rId42"/>
    <p:sldId id="376" r:id="rId43"/>
    <p:sldId id="377" r:id="rId44"/>
    <p:sldId id="378" r:id="rId45"/>
    <p:sldId id="379" r:id="rId46"/>
    <p:sldId id="380" r:id="rId47"/>
    <p:sldId id="381" r:id="rId48"/>
    <p:sldId id="382" r:id="rId49"/>
    <p:sldId id="383" r:id="rId50"/>
    <p:sldId id="384" r:id="rId51"/>
    <p:sldId id="385" r:id="rId52"/>
    <p:sldId id="386" r:id="rId53"/>
    <p:sldId id="387" r:id="rId54"/>
    <p:sldId id="406" r:id="rId55"/>
    <p:sldId id="388" r:id="rId56"/>
    <p:sldId id="389" r:id="rId57"/>
    <p:sldId id="390" r:id="rId58"/>
    <p:sldId id="391" r:id="rId59"/>
    <p:sldId id="392" r:id="rId60"/>
    <p:sldId id="393" r:id="rId61"/>
    <p:sldId id="394" r:id="rId62"/>
    <p:sldId id="395" r:id="rId63"/>
    <p:sldId id="396" r:id="rId64"/>
    <p:sldId id="397" r:id="rId65"/>
    <p:sldId id="407" r:id="rId66"/>
    <p:sldId id="398" r:id="rId67"/>
    <p:sldId id="399" r:id="rId68"/>
    <p:sldId id="400" r:id="rId69"/>
    <p:sldId id="401" r:id="rId70"/>
    <p:sldId id="402" r:id="rId71"/>
    <p:sldId id="408" r:id="rId72"/>
    <p:sldId id="403" r:id="rId73"/>
    <p:sldId id="404" r:id="rId74"/>
    <p:sldId id="405" r:id="rId7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fxpFIl5g5I/+1SpFh/wQKA==" hashData="AeE3mkj73KAChFOKBf8E/LkH9ls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501"/>
    <a:srgbClr val="FC7500"/>
    <a:srgbClr val="F25F29"/>
    <a:srgbClr val="91BED4"/>
    <a:srgbClr val="F0F0F0"/>
    <a:srgbClr val="304269"/>
    <a:srgbClr val="D9E8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45" autoAdjust="0"/>
    <p:restoredTop sz="87368" autoAdjust="0"/>
  </p:normalViewPr>
  <p:slideViewPr>
    <p:cSldViewPr>
      <p:cViewPr varScale="1">
        <p:scale>
          <a:sx n="67" d="100"/>
          <a:sy n="67" d="100"/>
        </p:scale>
        <p:origin x="-832" y="-112"/>
      </p:cViewPr>
      <p:guideLst>
        <p:guide orient="horz" pos="3168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09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viewProps" Target="viewProps.xml"/><Relationship Id="rId81" Type="http://schemas.openxmlformats.org/officeDocument/2006/relationships/theme" Target="theme/theme1.xml"/><Relationship Id="rId82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notesMaster" Target="notesMasters/notesMaster1.xml"/><Relationship Id="rId77" Type="http://schemas.openxmlformats.org/officeDocument/2006/relationships/handoutMaster" Target="handoutMasters/handoutMaster1.xml"/><Relationship Id="rId78" Type="http://schemas.openxmlformats.org/officeDocument/2006/relationships/printerSettings" Target="printerSettings/printerSettings1.bin"/><Relationship Id="rId79" Type="http://schemas.openxmlformats.org/officeDocument/2006/relationships/presProps" Target="presProp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4D7EC3-CD50-4DA5-B722-330229C0073D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712E5A-FBEB-4329-9E4A-5F20B492F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435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E0011-04E0-4F3F-BFCE-633C944A425A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D2AD7-BD31-48B9-8C8A-7D4EAE7F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835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template can be used as a starter file for a photo album.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template can be used as a starter file for a photo album.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template can be used as a starter file for a photo album.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845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template can be used as a starter file for a photo album.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template can be used as a starter file for a photo album.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template can be used as a starter file for a photo album.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8458200" cy="6858000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2950957" y="1191150"/>
            <a:ext cx="4937760" cy="983431"/>
          </a:xfrm>
          <a:solidFill>
            <a:schemeClr val="tx1">
              <a:lumMod val="95000"/>
              <a:lumOff val="5000"/>
              <a:alpha val="64000"/>
            </a:schemeClr>
          </a:solidFill>
          <a:ln w="38100" cmpd="dbl">
            <a:noFill/>
          </a:ln>
        </p:spPr>
        <p:txBody>
          <a:bodyPr tIns="137160" anchor="ctr" anchorCtr="0">
            <a:normAutofit/>
          </a:bodyPr>
          <a:lstStyle>
            <a:lvl1pPr algn="ctr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Master title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906973" y="1143000"/>
            <a:ext cx="5029200" cy="10668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Up Landscape with Caption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800600" y="914400"/>
            <a:ext cx="3962400" cy="29718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914400"/>
            <a:ext cx="3962400" cy="29718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114800"/>
            <a:ext cx="3962400" cy="1214887"/>
          </a:xfrm>
        </p:spPr>
        <p:txBody>
          <a:bodyPr vert="horz" lIns="91440" tIns="45720" rIns="9144" bIns="45720" rtlCol="0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lang="en-US" sz="180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lvl="0" indent="0" algn="l" defTabSz="914400" rtl="0" eaLnBrk="1" latinLnBrk="0" hangingPunct="1">
              <a:spcBef>
                <a:spcPct val="20000"/>
              </a:spcBef>
              <a:buFontTx/>
              <a:buNone/>
            </a:pPr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800599" y="4114800"/>
            <a:ext cx="3990975" cy="1214887"/>
          </a:xfrm>
        </p:spPr>
        <p:txBody>
          <a:bodyPr vert="horz" lIns="91440" tIns="45720" rIns="9144" bIns="45720" rtlCol="0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lang="en-US" sz="180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lvl="0" indent="0" algn="l" defTabSz="914400" rtl="0" eaLnBrk="1" latinLnBrk="0" hangingPunct="1">
              <a:spcBef>
                <a:spcPct val="20000"/>
              </a:spcBef>
              <a:buFontTx/>
              <a:buNone/>
            </a:pPr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10" name="Group 9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2" name="Straight Connector 11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26/05/17</a:t>
            </a:fld>
            <a:endParaRPr lang="en-US" dirty="0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Up Snap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1223811">
            <a:off x="4598124" y="530555"/>
            <a:ext cx="2282441" cy="2467504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36000">
                <a:schemeClr val="bg1"/>
              </a:gs>
            </a:gsLst>
            <a:lin ang="14400000" scaled="0"/>
          </a:gradFill>
          <a:ln w="9525">
            <a:solidFill>
              <a:schemeClr val="bg1">
                <a:lumMod val="85000"/>
              </a:schemeClr>
            </a:solidFill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 rot="1223811">
            <a:off x="4794084" y="657037"/>
            <a:ext cx="2035690" cy="1912315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5943600"/>
            <a:ext cx="8204200" cy="457200"/>
          </a:xfrm>
        </p:spPr>
        <p:txBody>
          <a:bodyPr>
            <a:normAutofit/>
          </a:bodyPr>
          <a:lstStyle>
            <a:lvl1pPr>
              <a:buNone/>
              <a:defRPr sz="24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33400" y="1172146"/>
            <a:ext cx="3810000" cy="4148667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36000">
                <a:schemeClr val="bg1"/>
              </a:gs>
            </a:gsLst>
            <a:lin ang="14400000" scaled="0"/>
          </a:gradFill>
          <a:ln w="9525">
            <a:solidFill>
              <a:schemeClr val="bg1">
                <a:lumMod val="85000"/>
              </a:schemeClr>
            </a:solidFill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0535" y="1439693"/>
            <a:ext cx="3346622" cy="3175000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2200">
                <a:solidFill>
                  <a:schemeClr val="bg1"/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781050" y="4754393"/>
            <a:ext cx="3333750" cy="317500"/>
          </a:xfrm>
        </p:spPr>
        <p:txBody>
          <a:bodyPr>
            <a:noAutofit/>
          </a:bodyPr>
          <a:lstStyle>
            <a:lvl1pPr algn="ctr"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short caption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5985608" y="2877171"/>
            <a:ext cx="2624992" cy="283782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36000">
                <a:schemeClr val="bg1"/>
              </a:gs>
            </a:gsLst>
            <a:lin ang="14400000" scaled="0"/>
          </a:gradFill>
          <a:ln w="9525">
            <a:solidFill>
              <a:schemeClr val="bg1">
                <a:lumMod val="85000"/>
              </a:schemeClr>
            </a:solidFill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6137438" y="3013976"/>
            <a:ext cx="2341209" cy="2199318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 Slide Fil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0599" y="1371600"/>
            <a:ext cx="4026757" cy="4038600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592249" y="2370152"/>
            <a:ext cx="2804822" cy="1788380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5176" y="685801"/>
            <a:ext cx="2507224" cy="2514599"/>
          </a:xfrm>
          <a:prstGeom prst="rect">
            <a:avLst/>
          </a:prstGeom>
        </p:spPr>
      </p:pic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5706474" y="1371600"/>
            <a:ext cx="1600200" cy="1002547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100" baseline="0">
                <a:solidFill>
                  <a:schemeClr val="bg1"/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5176" y="3429001"/>
            <a:ext cx="2507224" cy="2514599"/>
          </a:xfrm>
          <a:prstGeom prst="rect">
            <a:avLst/>
          </a:prstGeom>
        </p:spPr>
      </p:pic>
      <p:sp>
        <p:nvSpPr>
          <p:cNvPr id="17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5706474" y="4114800"/>
            <a:ext cx="1600200" cy="1002547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100" baseline="0">
                <a:solidFill>
                  <a:schemeClr val="bg1"/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2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2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spect="1"/>
          </p:cNvSpPr>
          <p:nvPr>
            <p:ph type="pic" sz="quarter" idx="13"/>
          </p:nvPr>
        </p:nvSpPr>
        <p:spPr>
          <a:xfrm>
            <a:off x="228600" y="533400"/>
            <a:ext cx="2743200" cy="36576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8"/>
          <p:cNvSpPr>
            <a:spLocks noGrp="1" noChangeAspect="1"/>
          </p:cNvSpPr>
          <p:nvPr>
            <p:ph type="pic" sz="quarter" idx="14"/>
          </p:nvPr>
        </p:nvSpPr>
        <p:spPr>
          <a:xfrm>
            <a:off x="3200400" y="533400"/>
            <a:ext cx="2743200" cy="36576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8" name="Rectangle 8"/>
          <p:cNvSpPr>
            <a:spLocks noGrp="1" noChangeAspect="1"/>
          </p:cNvSpPr>
          <p:nvPr>
            <p:ph type="pic" sz="quarter" idx="15"/>
          </p:nvPr>
        </p:nvSpPr>
        <p:spPr>
          <a:xfrm>
            <a:off x="6172200" y="533400"/>
            <a:ext cx="2743200" cy="36576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6"/>
          <p:cNvSpPr>
            <a:spLocks noGrp="1"/>
          </p:cNvSpPr>
          <p:nvPr>
            <p:ph type="body" sz="quarter" idx="16" hasCustomPrompt="1"/>
          </p:nvPr>
        </p:nvSpPr>
        <p:spPr>
          <a:xfrm>
            <a:off x="228600" y="44196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6"/>
          <p:cNvSpPr>
            <a:spLocks noGrp="1"/>
          </p:cNvSpPr>
          <p:nvPr>
            <p:ph type="body" sz="quarter" idx="17" hasCustomPrompt="1"/>
          </p:nvPr>
        </p:nvSpPr>
        <p:spPr>
          <a:xfrm>
            <a:off x="3200400" y="44196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6"/>
          <p:cNvSpPr>
            <a:spLocks noGrp="1"/>
          </p:cNvSpPr>
          <p:nvPr>
            <p:ph type="body" sz="quarter" idx="18" hasCustomPrompt="1"/>
          </p:nvPr>
        </p:nvSpPr>
        <p:spPr>
          <a:xfrm>
            <a:off x="6172200" y="44196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4" name="Straight Connector 13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26/05/17</a:t>
            </a:fld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741631" y="3480023"/>
            <a:ext cx="3792769" cy="284457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558800" y="3480023"/>
            <a:ext cx="3792769" cy="284457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5"/>
          </p:nvPr>
        </p:nvSpPr>
        <p:spPr>
          <a:xfrm>
            <a:off x="4741631" y="355823"/>
            <a:ext cx="3792769" cy="284457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11"/>
          <p:cNvSpPr>
            <a:spLocks noGrp="1"/>
          </p:cNvSpPr>
          <p:nvPr>
            <p:ph type="body" sz="quarter" idx="16" hasCustomPrompt="1"/>
          </p:nvPr>
        </p:nvSpPr>
        <p:spPr>
          <a:xfrm>
            <a:off x="558800" y="355823"/>
            <a:ext cx="3792769" cy="2844577"/>
          </a:xfrm>
        </p:spPr>
        <p:txBody>
          <a:bodyPr anchor="b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18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norama Mixed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008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92392" y="592392"/>
            <a:ext cx="73914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>
            <a:normAutofit/>
          </a:bodyPr>
          <a:lstStyle>
            <a:lvl1pPr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09600" y="3352800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16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3276600" y="3352800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16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791200" y="3352800"/>
            <a:ext cx="2286000" cy="381000"/>
          </a:xfrm>
        </p:spPr>
        <p:txBody>
          <a:bodyPr>
            <a:normAutofit/>
          </a:bodyPr>
          <a:lstStyle>
            <a:lvl1pPr>
              <a:buNone/>
              <a:defRPr sz="18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91200" y="3886200"/>
            <a:ext cx="2286000" cy="1752600"/>
          </a:xfrm>
        </p:spPr>
        <p:txBody>
          <a:bodyPr>
            <a:normAutofit/>
          </a:bodyPr>
          <a:lstStyle>
            <a:lvl1pPr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subtext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8524568" y="0"/>
            <a:ext cx="540774" cy="685800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 rot="5400000">
            <a:off x="5693734" y="3429000"/>
            <a:ext cx="6858000" cy="0"/>
          </a:xfrm>
          <a:prstGeom prst="line">
            <a:avLst/>
          </a:prstGeom>
          <a:ln w="50800">
            <a:solidFill>
              <a:srgbClr val="91B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Portrait with Colored Captions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2209800" y="2411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26"/>
          </p:nvPr>
        </p:nvSpPr>
        <p:spPr>
          <a:xfrm>
            <a:off x="22098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25"/>
          </p:nvPr>
        </p:nvSpPr>
        <p:spPr>
          <a:xfrm>
            <a:off x="4652720" y="241192"/>
            <a:ext cx="2217698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27"/>
          </p:nvPr>
        </p:nvSpPr>
        <p:spPr>
          <a:xfrm>
            <a:off x="46482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  <a:solidFill>
            <a:srgbClr val="91BED4"/>
          </a:solidFill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  <a:solidFill>
            <a:srgbClr val="FC7500"/>
          </a:solidFill>
        </p:spPr>
        <p:txBody>
          <a:bodyPr anchor="b" anchorCtr="0"/>
          <a:lstStyle>
            <a:lvl1pPr marL="0" marR="0" indent="0" algn="l">
              <a:buFontTx/>
              <a:buNone/>
              <a:defRPr sz="16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  <a:solidFill>
            <a:srgbClr val="FC7500"/>
          </a:solidFill>
        </p:spPr>
        <p:txBody>
          <a:bodyPr anchor="t" anchorCtr="0"/>
          <a:lstStyle>
            <a:lvl1pPr marL="0" marR="0" indent="0" algn="r">
              <a:buFontTx/>
              <a:buNone/>
              <a:defRPr sz="16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  <a:solidFill>
            <a:srgbClr val="91BED4"/>
          </a:solidFill>
        </p:spPr>
        <p:txBody>
          <a:bodyPr anchor="t" anchorCtr="0"/>
          <a:lstStyle>
            <a:lvl1pPr marL="0" marR="0" indent="0" algn="l">
              <a:buFontTx/>
              <a:buNone/>
              <a:defRPr sz="16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Portrait with Caption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2247900" y="2411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26"/>
          </p:nvPr>
        </p:nvSpPr>
        <p:spPr>
          <a:xfrm>
            <a:off x="22479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25"/>
          </p:nvPr>
        </p:nvSpPr>
        <p:spPr>
          <a:xfrm>
            <a:off x="4690820" y="241192"/>
            <a:ext cx="2217698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27"/>
          </p:nvPr>
        </p:nvSpPr>
        <p:spPr>
          <a:xfrm>
            <a:off x="46863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342900" y="1257300"/>
            <a:ext cx="1676400" cy="1905000"/>
          </a:xfrm>
          <a:noFill/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342900" y="3352800"/>
            <a:ext cx="1676400" cy="1905000"/>
          </a:xfrm>
          <a:noFill/>
        </p:spPr>
        <p:txBody>
          <a:bodyPr anchor="t" anchorCtr="0"/>
          <a:lstStyle>
            <a:lvl1pPr marL="0" marR="0" indent="0" algn="r"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124700" y="3352800"/>
            <a:ext cx="1676400" cy="1905000"/>
          </a:xfrm>
          <a:noFill/>
        </p:spPr>
        <p:txBody>
          <a:bodyPr anchor="t" anchorCtr="0"/>
          <a:lstStyle>
            <a:lvl1pPr marL="0" marR="0" indent="0" algn="l"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31" hasCustomPrompt="1"/>
          </p:nvPr>
        </p:nvSpPr>
        <p:spPr>
          <a:xfrm>
            <a:off x="7124700" y="12573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Portrait with Title and Large Captio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228600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1"/>
          </p:nvPr>
        </p:nvSpPr>
        <p:spPr>
          <a:xfrm>
            <a:off x="4622800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30"/>
          </p:nvPr>
        </p:nvSpPr>
        <p:spPr>
          <a:xfrm>
            <a:off x="2425260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32"/>
          </p:nvPr>
        </p:nvSpPr>
        <p:spPr>
          <a:xfrm>
            <a:off x="6816366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733799"/>
            <a:ext cx="8610600" cy="4572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600" b="1" baseline="0">
                <a:solidFill>
                  <a:srgbClr val="FC7500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3" hasCustomPrompt="1"/>
          </p:nvPr>
        </p:nvSpPr>
        <p:spPr>
          <a:xfrm>
            <a:off x="228600" y="4343399"/>
            <a:ext cx="8610600" cy="1600200"/>
          </a:xfrm>
        </p:spPr>
        <p:txBody>
          <a:bodyPr>
            <a:normAutofit/>
          </a:bodyPr>
          <a:lstStyle>
            <a:lvl1pPr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caption text</a:t>
            </a:r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4" name="Straight Connector 13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26/05/17</a:t>
            </a:fld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762000" y="257665"/>
            <a:ext cx="4481957" cy="5990735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655438" y="257665"/>
            <a:ext cx="2366713" cy="1775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22"/>
          </p:nvPr>
        </p:nvSpPr>
        <p:spPr>
          <a:xfrm>
            <a:off x="5655438" y="2362200"/>
            <a:ext cx="2366713" cy="1775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655438" y="4495800"/>
            <a:ext cx="2366713" cy="1775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8524568" y="0"/>
            <a:ext cx="540774" cy="685800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16" name="Straight Connector 15"/>
          <p:cNvCxnSpPr/>
          <p:nvPr userDrawn="1"/>
        </p:nvCxnSpPr>
        <p:spPr>
          <a:xfrm rot="5400000">
            <a:off x="5693734" y="3429000"/>
            <a:ext cx="6858000" cy="0"/>
          </a:xfrm>
          <a:prstGeom prst="line">
            <a:avLst/>
          </a:prstGeom>
          <a:ln w="50800">
            <a:solidFill>
              <a:srgbClr val="91B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bum Sec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646839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14665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Up: 3 Landscape with 2 Portrai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80498"/>
            <a:ext cx="1920956" cy="275762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17"/>
          </p:nvPr>
        </p:nvSpPr>
        <p:spPr>
          <a:xfrm>
            <a:off x="2881448" y="228600"/>
            <a:ext cx="5259410" cy="394455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09600" y="228601"/>
            <a:ext cx="1920956" cy="275762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9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799895" y="4563306"/>
            <a:ext cx="2429706" cy="170773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2895600" y="4563306"/>
            <a:ext cx="2512020" cy="170773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-Up: 2 Landscape with 3 Portrai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7"/>
          <p:cNvSpPr>
            <a:spLocks noGrp="1"/>
          </p:cNvSpPr>
          <p:nvPr>
            <p:ph type="pic" sz="quarter" idx="26"/>
          </p:nvPr>
        </p:nvSpPr>
        <p:spPr>
          <a:xfrm>
            <a:off x="529105" y="3124200"/>
            <a:ext cx="2518895" cy="3167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1" name="Rectangle 7"/>
          <p:cNvSpPr>
            <a:spLocks noGrp="1"/>
          </p:cNvSpPr>
          <p:nvPr>
            <p:ph type="pic" sz="quarter" idx="29"/>
          </p:nvPr>
        </p:nvSpPr>
        <p:spPr>
          <a:xfrm>
            <a:off x="511374" y="228601"/>
            <a:ext cx="3829900" cy="2651469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2" name="Rectangle 7"/>
          <p:cNvSpPr>
            <a:spLocks noGrp="1"/>
          </p:cNvSpPr>
          <p:nvPr>
            <p:ph type="pic" sz="quarter" idx="30"/>
          </p:nvPr>
        </p:nvSpPr>
        <p:spPr>
          <a:xfrm>
            <a:off x="4780700" y="228601"/>
            <a:ext cx="3829900" cy="2651469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pic" sz="quarter" idx="27"/>
          </p:nvPr>
        </p:nvSpPr>
        <p:spPr>
          <a:xfrm>
            <a:off x="3310405" y="3124200"/>
            <a:ext cx="2518895" cy="3167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28"/>
          </p:nvPr>
        </p:nvSpPr>
        <p:spPr>
          <a:xfrm>
            <a:off x="6091705" y="3124200"/>
            <a:ext cx="2518895" cy="3167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Grid 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4648200" y="45582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47244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67" name="Text Placeholder 28"/>
          <p:cNvSpPr>
            <a:spLocks noGrp="1"/>
          </p:cNvSpPr>
          <p:nvPr>
            <p:ph type="body" sz="quarter" idx="32" hasCustomPrompt="1"/>
          </p:nvPr>
        </p:nvSpPr>
        <p:spPr>
          <a:xfrm>
            <a:off x="47244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4648200" y="2910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47244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5" name="Text Placeholder 28"/>
          <p:cNvSpPr>
            <a:spLocks noGrp="1"/>
          </p:cNvSpPr>
          <p:nvPr>
            <p:ph type="body" sz="quarter" idx="20" hasCustomPrompt="1"/>
          </p:nvPr>
        </p:nvSpPr>
        <p:spPr>
          <a:xfrm>
            <a:off x="47244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228600" y="2910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2438400" y="2910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24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6858000" y="2910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52" name="Rectangle 51"/>
          <p:cNvSpPr/>
          <p:nvPr userDrawn="1"/>
        </p:nvSpPr>
        <p:spPr>
          <a:xfrm>
            <a:off x="2440857" y="24246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228600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54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4650657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55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25170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6" name="Text Placeholder 28"/>
          <p:cNvSpPr>
            <a:spLocks noGrp="1"/>
          </p:cNvSpPr>
          <p:nvPr>
            <p:ph type="body" sz="quarter" idx="24" hasCustomPrompt="1"/>
          </p:nvPr>
        </p:nvSpPr>
        <p:spPr>
          <a:xfrm>
            <a:off x="25170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57" name="Rectangle 56"/>
          <p:cNvSpPr/>
          <p:nvPr userDrawn="1"/>
        </p:nvSpPr>
        <p:spPr>
          <a:xfrm>
            <a:off x="6860457" y="24246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25"/>
          <p:cNvSpPr>
            <a:spLocks noGrp="1"/>
          </p:cNvSpPr>
          <p:nvPr>
            <p:ph type="body" sz="quarter" idx="25" hasCustomPrompt="1"/>
          </p:nvPr>
        </p:nvSpPr>
        <p:spPr>
          <a:xfrm>
            <a:off x="69366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9" name="Text Placeholder 28"/>
          <p:cNvSpPr>
            <a:spLocks noGrp="1"/>
          </p:cNvSpPr>
          <p:nvPr>
            <p:ph type="body" sz="quarter" idx="26" hasCustomPrompt="1"/>
          </p:nvPr>
        </p:nvSpPr>
        <p:spPr>
          <a:xfrm>
            <a:off x="69366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60" name="Rectangle 59"/>
          <p:cNvSpPr/>
          <p:nvPr userDrawn="1"/>
        </p:nvSpPr>
        <p:spPr>
          <a:xfrm>
            <a:off x="228600" y="45582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2435942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6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6855542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63" name="Text Placeholder 25"/>
          <p:cNvSpPr>
            <a:spLocks noGrp="1"/>
          </p:cNvSpPr>
          <p:nvPr>
            <p:ph type="body" sz="quarter" idx="29" hasCustomPrompt="1"/>
          </p:nvPr>
        </p:nvSpPr>
        <p:spPr>
          <a:xfrm>
            <a:off x="3048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64" name="Text Placeholder 28"/>
          <p:cNvSpPr>
            <a:spLocks noGrp="1"/>
          </p:cNvSpPr>
          <p:nvPr>
            <p:ph type="body" sz="quarter" idx="30" hasCustomPrompt="1"/>
          </p:nvPr>
        </p:nvSpPr>
        <p:spPr>
          <a:xfrm>
            <a:off x="3048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28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30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31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Grid with Colored Cap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 userDrawn="1"/>
        </p:nvSpPr>
        <p:spPr>
          <a:xfrm>
            <a:off x="4648200" y="4558210"/>
            <a:ext cx="2057400" cy="1994990"/>
          </a:xfrm>
          <a:prstGeom prst="rect">
            <a:avLst/>
          </a:prstGeom>
          <a:solidFill>
            <a:srgbClr val="FC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47244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3" name="Text Placeholder 28"/>
          <p:cNvSpPr>
            <a:spLocks noGrp="1"/>
          </p:cNvSpPr>
          <p:nvPr>
            <p:ph type="body" sz="quarter" idx="32" hasCustomPrompt="1"/>
          </p:nvPr>
        </p:nvSpPr>
        <p:spPr>
          <a:xfrm>
            <a:off x="47244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4648200" y="291010"/>
            <a:ext cx="2057400" cy="1994990"/>
          </a:xfrm>
          <a:prstGeom prst="rect">
            <a:avLst/>
          </a:prstGeom>
          <a:solidFill>
            <a:srgbClr val="D9E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47244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7" name="Text Placeholder 28"/>
          <p:cNvSpPr>
            <a:spLocks noGrp="1"/>
          </p:cNvSpPr>
          <p:nvPr>
            <p:ph type="body" sz="quarter" idx="20" hasCustomPrompt="1"/>
          </p:nvPr>
        </p:nvSpPr>
        <p:spPr>
          <a:xfrm>
            <a:off x="47244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228600" y="291010"/>
            <a:ext cx="2057400" cy="1994990"/>
          </a:xfrm>
          <a:prstGeom prst="rect">
            <a:avLst/>
          </a:prstGeom>
          <a:solidFill>
            <a:srgbClr val="FC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C7500"/>
              </a:solidFill>
            </a:endParaRPr>
          </a:p>
        </p:txBody>
      </p:sp>
      <p:sp>
        <p:nvSpPr>
          <p:cNvPr id="31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2435942" y="295275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3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6855542" y="2910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4" name="Text Placeholder 28"/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2440857" y="2424610"/>
            <a:ext cx="2057400" cy="199499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228600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0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4650657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25170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42" name="Text Placeholder 28"/>
          <p:cNvSpPr>
            <a:spLocks noGrp="1"/>
          </p:cNvSpPr>
          <p:nvPr>
            <p:ph type="body" sz="quarter" idx="24" hasCustomPrompt="1"/>
          </p:nvPr>
        </p:nvSpPr>
        <p:spPr>
          <a:xfrm>
            <a:off x="25170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43" name="Rectangle 42"/>
          <p:cNvSpPr/>
          <p:nvPr userDrawn="1"/>
        </p:nvSpPr>
        <p:spPr>
          <a:xfrm>
            <a:off x="6860457" y="2424610"/>
            <a:ext cx="2057400" cy="19949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25" hasCustomPrompt="1"/>
          </p:nvPr>
        </p:nvSpPr>
        <p:spPr>
          <a:xfrm>
            <a:off x="69366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45" name="Text Placeholder 28"/>
          <p:cNvSpPr>
            <a:spLocks noGrp="1"/>
          </p:cNvSpPr>
          <p:nvPr>
            <p:ph type="body" sz="quarter" idx="26" hasCustomPrompt="1"/>
          </p:nvPr>
        </p:nvSpPr>
        <p:spPr>
          <a:xfrm>
            <a:off x="69366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46" name="Rectangle 45"/>
          <p:cNvSpPr/>
          <p:nvPr userDrawn="1"/>
        </p:nvSpPr>
        <p:spPr>
          <a:xfrm>
            <a:off x="228600" y="4558210"/>
            <a:ext cx="2057400" cy="1994990"/>
          </a:xfrm>
          <a:prstGeom prst="rect">
            <a:avLst/>
          </a:prstGeom>
          <a:solidFill>
            <a:srgbClr val="D9E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2438400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8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6858000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29" hasCustomPrompt="1"/>
          </p:nvPr>
        </p:nvSpPr>
        <p:spPr>
          <a:xfrm>
            <a:off x="3048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0" name="Text Placeholder 28"/>
          <p:cNvSpPr>
            <a:spLocks noGrp="1"/>
          </p:cNvSpPr>
          <p:nvPr>
            <p:ph type="body" sz="quarter" idx="30" hasCustomPrompt="1"/>
          </p:nvPr>
        </p:nvSpPr>
        <p:spPr>
          <a:xfrm>
            <a:off x="3048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29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54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5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noramic with Captio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7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66724" y="1371599"/>
            <a:ext cx="8191501" cy="2771776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8" name="W¥ل云玗İαЂÕØÚáÛ丫:Téxt Plàçèhòlðêr 表¥鷗字㌍_W 3"/>
          <p:cNvSpPr>
            <a:spLocks noGrp="1"/>
          </p:cNvSpPr>
          <p:nvPr>
            <p:ph type="body" sz="quarter" idx="31" hasCustomPrompt="1"/>
          </p:nvPr>
        </p:nvSpPr>
        <p:spPr>
          <a:xfrm>
            <a:off x="457200" y="4343400"/>
            <a:ext cx="8229600" cy="1447800"/>
          </a:xfrm>
          <a:solidFill>
            <a:schemeClr val="bg1"/>
          </a:solidFill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0" name="Rectangle 9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1" name="Straight Connector 10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26/05/17</a:t>
            </a:fld>
            <a:endParaRPr lang="en-US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5400000">
            <a:off x="4301613" y="1966451"/>
            <a:ext cx="540774" cy="9144000"/>
          </a:xfrm>
          <a:prstGeom prst="rect">
            <a:avLst/>
          </a:prstGeom>
          <a:solidFill>
            <a:srgbClr val="FC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 rot="10800000">
            <a:off x="0" y="6858000"/>
            <a:ext cx="9144000" cy="0"/>
          </a:xfrm>
          <a:prstGeom prst="line">
            <a:avLst/>
          </a:prstGeom>
          <a:ln w="50800">
            <a:solidFill>
              <a:srgbClr val="FC7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26/05/17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W¥ل云玗İαЂôÁûÂÚ丫:Pïçtúrê Plå¢éhõlðér 表¥鷗字㌍ 表_W 3"/>
          <p:cNvSpPr>
            <a:spLocks noGrp="1" noChangeAspect="1"/>
          </p:cNvSpPr>
          <p:nvPr userDrawn="1">
            <p:ph type="pic" sz="quarter" idx="13"/>
          </p:nvPr>
        </p:nvSpPr>
        <p:spPr>
          <a:xfrm>
            <a:off x="2974073" y="609600"/>
            <a:ext cx="3198127" cy="32004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x-none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2971800" y="4038600"/>
            <a:ext cx="3200400" cy="16002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rait with Captio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/>
          </p:cNvSpPr>
          <p:nvPr>
            <p:ph type="pic" sz="quarter" idx="13"/>
          </p:nvPr>
        </p:nvSpPr>
        <p:spPr>
          <a:xfrm>
            <a:off x="645701" y="290540"/>
            <a:ext cx="4307299" cy="572926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x-none" i="0" smtClean="0"/>
              <a:t>Drag picture to placeholder or click icon to add</a:t>
            </a:r>
            <a:endParaRPr lang="en-US" i="0" dirty="0"/>
          </a:p>
        </p:txBody>
      </p:sp>
      <p:sp>
        <p:nvSpPr>
          <p:cNvPr id="10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5343525" y="2859716"/>
            <a:ext cx="3181350" cy="318135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4" name="Rectangle 13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5" name="Straight Connector 14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26/05/17</a:t>
            </a:fld>
            <a:endParaRPr lang="en-US" dirty="0"/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096000"/>
            <a:ext cx="85344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534400" cy="6096000"/>
          </a:xfrm>
        </p:spPr>
        <p:txBody>
          <a:bodyPr/>
          <a:lstStyle>
            <a:lvl1pPr algn="ctr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172200"/>
            <a:ext cx="8229600" cy="571500"/>
          </a:xfrm>
        </p:spPr>
        <p:txBody>
          <a:bodyPr>
            <a:noAutofit/>
          </a:bodyPr>
          <a:lstStyle>
            <a:lvl1pPr algn="l"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age Photo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x-none" i="0" smtClean="0"/>
              <a:t>Drag picture to placeholder or click icon to add</a:t>
            </a:r>
            <a:endParaRPr lang="en-US" i="0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105400" y="5257800"/>
            <a:ext cx="4038600" cy="505047"/>
          </a:xfrm>
          <a:solidFill>
            <a:schemeClr val="tx1">
              <a:alpha val="46000"/>
            </a:schemeClr>
          </a:solidFill>
        </p:spPr>
        <p:txBody>
          <a:bodyPr>
            <a:normAutofit/>
          </a:bodyPr>
          <a:lstStyle>
            <a:lvl1pPr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bum Section with 3 Portrai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/>
          </p:cNvSpPr>
          <p:nvPr>
            <p:ph type="title" hasCustomPrompt="1"/>
          </p:nvPr>
        </p:nvSpPr>
        <p:spPr>
          <a:xfrm>
            <a:off x="457200" y="3390900"/>
            <a:ext cx="7781730" cy="990600"/>
          </a:xfrm>
        </p:spPr>
        <p:txBody>
          <a:bodyPr vert="horz" bIns="0" anchor="b" anchorCtr="0">
            <a:normAutofit/>
          </a:bodyPr>
          <a:lstStyle>
            <a:lvl1pPr>
              <a:defRPr sz="4400" b="1" baseline="0">
                <a:solidFill>
                  <a:srgbClr val="FC7500"/>
                </a:solidFill>
              </a:defRPr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9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572000"/>
            <a:ext cx="7772400" cy="838200"/>
          </a:xfrm>
        </p:spPr>
        <p:txBody>
          <a:bodyPr vert="horz" tIns="0"/>
          <a:lstStyle>
            <a:lvl1pPr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0" name="Rectangle 6"/>
          <p:cNvSpPr>
            <a:spLocks noGrp="1"/>
          </p:cNvSpPr>
          <p:nvPr>
            <p:ph type="pic" sz="quarter" idx="11"/>
          </p:nvPr>
        </p:nvSpPr>
        <p:spPr>
          <a:xfrm>
            <a:off x="490868" y="807195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algn="ctr">
              <a:buFontTx/>
              <a:buNone/>
            </a:pPr>
            <a:r>
              <a:rPr lang="x-none" sz="2000" smtClean="0"/>
              <a:t>Drag picture to placeholder or click icon to add</a:t>
            </a:r>
            <a:endParaRPr lang="en-US" sz="2000" dirty="0"/>
          </a:p>
        </p:txBody>
      </p:sp>
      <p:sp>
        <p:nvSpPr>
          <p:cNvPr id="11" name="Rectangle 6"/>
          <p:cNvSpPr>
            <a:spLocks noGrp="1"/>
          </p:cNvSpPr>
          <p:nvPr>
            <p:ph type="pic" sz="quarter" idx="15"/>
          </p:nvPr>
        </p:nvSpPr>
        <p:spPr>
          <a:xfrm>
            <a:off x="3179134" y="807195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algn="ctr">
              <a:buFontTx/>
              <a:buNone/>
            </a:pPr>
            <a:r>
              <a:rPr lang="x-none" sz="2000" smtClean="0"/>
              <a:t>Drag picture to placeholder or click icon to add</a:t>
            </a:r>
            <a:endParaRPr lang="en-US" sz="2000" dirty="0"/>
          </a:p>
        </p:txBody>
      </p:sp>
      <p:sp>
        <p:nvSpPr>
          <p:cNvPr id="12" name="Rectangle 6"/>
          <p:cNvSpPr>
            <a:spLocks noGrp="1"/>
          </p:cNvSpPr>
          <p:nvPr>
            <p:ph type="pic" sz="quarter" idx="16"/>
          </p:nvPr>
        </p:nvSpPr>
        <p:spPr>
          <a:xfrm>
            <a:off x="5867400" y="807195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algn="ctr">
              <a:buFontTx/>
              <a:buNone/>
            </a:pPr>
            <a:r>
              <a:rPr lang="x-none" sz="2000" smtClean="0"/>
              <a:t>Drag picture to placeholder or click icon to add</a:t>
            </a:r>
            <a:endParaRPr lang="en-US" sz="2000" dirty="0"/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17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8524568" y="0"/>
            <a:ext cx="540774" cy="685800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22" name="Straight Connector 21"/>
          <p:cNvCxnSpPr/>
          <p:nvPr userDrawn="1"/>
        </p:nvCxnSpPr>
        <p:spPr>
          <a:xfrm rot="5400000">
            <a:off x="5693734" y="3429000"/>
            <a:ext cx="6858000" cy="0"/>
          </a:xfrm>
          <a:prstGeom prst="line">
            <a:avLst/>
          </a:prstGeom>
          <a:ln w="50800">
            <a:solidFill>
              <a:srgbClr val="91B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with Transparent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762000"/>
            <a:ext cx="6299200" cy="47244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x-none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i="0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170166" y="5669280"/>
            <a:ext cx="6297434" cy="73152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1219199" y="5715000"/>
            <a:ext cx="6191693" cy="632637"/>
          </a:xfrm>
          <a:solidFill>
            <a:schemeClr val="tx1">
              <a:alpha val="3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3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4800600"/>
            <a:ext cx="5486400" cy="566738"/>
          </a:xfrm>
          <a:solidFill>
            <a:srgbClr val="FC7500"/>
          </a:solidFill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76400" y="612775"/>
            <a:ext cx="5486400" cy="41148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6400" y="54435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9"/>
          <p:cNvSpPr>
            <a:spLocks noGrp="1" noChangeAspect="1"/>
          </p:cNvSpPr>
          <p:nvPr>
            <p:ph type="pic" sz="quarter" idx="14"/>
          </p:nvPr>
        </p:nvSpPr>
        <p:spPr>
          <a:xfrm>
            <a:off x="1244600" y="304800"/>
            <a:ext cx="6299200" cy="4724400"/>
          </a:xfrm>
          <a:solidFill>
            <a:schemeClr val="bg1">
              <a:lumMod val="95000"/>
            </a:schemeClr>
          </a:solidFill>
          <a:ln w="38100" cap="sq" cmpd="sng" algn="ctr">
            <a:noFill/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sz="280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x-none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i="0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181600"/>
            <a:ext cx="7848600" cy="457200"/>
          </a:xfrm>
        </p:spPr>
        <p:txBody>
          <a:bodyPr>
            <a:normAutofit/>
          </a:bodyPr>
          <a:lstStyle>
            <a:lvl1pPr>
              <a:buNone/>
              <a:defRPr sz="24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5715000"/>
            <a:ext cx="7848600" cy="685800"/>
          </a:xfrm>
        </p:spPr>
        <p:txBody>
          <a:bodyPr>
            <a:noAutofit/>
          </a:bodyPr>
          <a:lstStyle>
            <a:lvl1pPr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ndscap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7079" y="228600"/>
            <a:ext cx="8189844" cy="6172200"/>
          </a:xfrm>
          <a:prstGeom prst="rect">
            <a:avLst/>
          </a:prstGeom>
          <a:noFill/>
          <a:ln w="117475" cmpd="thinThick">
            <a:solidFill>
              <a:srgbClr val="FC75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9"/>
          <p:cNvSpPr>
            <a:spLocks noGrp="1" noChangeAspect="1"/>
          </p:cNvSpPr>
          <p:nvPr>
            <p:ph type="pic" sz="quarter" idx="13"/>
          </p:nvPr>
        </p:nvSpPr>
        <p:spPr>
          <a:xfrm>
            <a:off x="551994" y="299695"/>
            <a:ext cx="8040013" cy="6030010"/>
          </a:xfrm>
          <a:solidFill>
            <a:schemeClr val="bg1"/>
          </a:solidFill>
          <a:ln w="57150"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rgbClr val="FC7500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x-none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i="0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ndscape with Title">
    <p:bg>
      <p:bgPr>
        <a:solidFill>
          <a:srgbClr val="91BE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26/05/17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spect="1"/>
          </p:cNvSpPr>
          <p:nvPr>
            <p:ph type="pic" sz="quarter" idx="13"/>
          </p:nvPr>
        </p:nvSpPr>
        <p:spPr>
          <a:xfrm>
            <a:off x="533400" y="370790"/>
            <a:ext cx="8040013" cy="603001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rgbClr val="FC7500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x-none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i="0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105400" y="5257800"/>
            <a:ext cx="4038600" cy="505047"/>
          </a:xfrm>
          <a:solidFill>
            <a:schemeClr val="tx1">
              <a:alpha val="46000"/>
            </a:schemeClr>
          </a:solidFill>
        </p:spPr>
        <p:txBody>
          <a:bodyPr>
            <a:normAutofit/>
          </a:bodyPr>
          <a:lstStyle>
            <a:lvl1pPr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Up Portrait with Caption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spect="1"/>
          </p:cNvSpPr>
          <p:nvPr>
            <p:ph type="pic" sz="quarter" idx="13"/>
          </p:nvPr>
        </p:nvSpPr>
        <p:spPr>
          <a:xfrm>
            <a:off x="4512497" y="381000"/>
            <a:ext cx="3431353" cy="4575141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x-none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7" name="Rectangle 8"/>
          <p:cNvSpPr>
            <a:spLocks noGrp="1" noChangeAspect="1"/>
          </p:cNvSpPr>
          <p:nvPr>
            <p:ph type="pic" sz="quarter" idx="14"/>
          </p:nvPr>
        </p:nvSpPr>
        <p:spPr>
          <a:xfrm>
            <a:off x="857250" y="381000"/>
            <a:ext cx="3429000" cy="4572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x-none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5181600"/>
            <a:ext cx="3476626" cy="1066800"/>
          </a:xfrm>
        </p:spPr>
        <p:txBody>
          <a:bodyPr lIns="91440" rIns="9144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05324" y="5181600"/>
            <a:ext cx="3476625" cy="1066800"/>
          </a:xfrm>
        </p:spPr>
        <p:txBody>
          <a:bodyPr lIns="91440" rIns="9144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3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53200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ED2B4-868F-4681-9E70-FF7ECCDC67D4}" type="datetimeFigureOut">
              <a:rPr lang="en-US" smtClean="0"/>
              <a:t>26/05/17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53200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532519" y="0"/>
            <a:ext cx="540774" cy="6858000"/>
          </a:xfrm>
          <a:prstGeom prst="rect">
            <a:avLst/>
          </a:prstGeom>
          <a:solidFill>
            <a:srgbClr val="FC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5400000">
            <a:off x="5693455" y="3429000"/>
            <a:ext cx="6858000" cy="0"/>
          </a:xfrm>
          <a:prstGeom prst="line">
            <a:avLst/>
          </a:prstGeom>
          <a:ln w="50800">
            <a:solidFill>
              <a:srgbClr val="FC7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76" r:id="rId4"/>
    <p:sldLayoutId id="2147483657" r:id="rId5"/>
    <p:sldLayoutId id="2147483655" r:id="rId6"/>
    <p:sldLayoutId id="2147483674" r:id="rId7"/>
    <p:sldLayoutId id="2147483675" r:id="rId8"/>
    <p:sldLayoutId id="2147483670" r:id="rId9"/>
    <p:sldLayoutId id="2147483671" r:id="rId10"/>
    <p:sldLayoutId id="2147483679" r:id="rId11"/>
    <p:sldLayoutId id="2147483680" r:id="rId12"/>
    <p:sldLayoutId id="2147483672" r:id="rId13"/>
    <p:sldLayoutId id="2147483673" r:id="rId14"/>
    <p:sldLayoutId id="2147483650" r:id="rId15"/>
    <p:sldLayoutId id="2147483667" r:id="rId16"/>
    <p:sldLayoutId id="2147483668" r:id="rId17"/>
    <p:sldLayoutId id="2147483666" r:id="rId18"/>
    <p:sldLayoutId id="2147483664" r:id="rId19"/>
    <p:sldLayoutId id="2147483663" r:id="rId20"/>
    <p:sldLayoutId id="2147483653" r:id="rId21"/>
    <p:sldLayoutId id="2147483652" r:id="rId22"/>
    <p:sldLayoutId id="2147483660" r:id="rId23"/>
    <p:sldLayoutId id="2147483658" r:id="rId24"/>
    <p:sldLayoutId id="2147483665" r:id="rId25"/>
    <p:sldLayoutId id="2147483669" r:id="rId26"/>
    <p:sldLayoutId id="2147483654" r:id="rId27"/>
    <p:sldLayoutId id="2147483656" r:id="rId28"/>
    <p:sldLayoutId id="2147483684" r:id="rId29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2.jpeg"/><Relationship Id="rId3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7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9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7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2.png"/><Relationship Id="rId3" Type="http://schemas.openxmlformats.org/officeDocument/2006/relationships/image" Target="../media/image33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4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5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7.gi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8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0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2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3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4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5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46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47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8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49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0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1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3.jp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jpg"/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5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4" Type="http://schemas.microsoft.com/office/2007/relationships/hdphoto" Target="../media/hdphoto2.wdp"/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7.jp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8.jp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9.jp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0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1.jp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2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3.jp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2895600" y="1125359"/>
            <a:ext cx="5029200" cy="1084441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C7500"/>
                </a:solidFill>
              </a:rPr>
              <a:t>    GUIA </a:t>
            </a:r>
            <a:r>
              <a:rPr lang="en-US" dirty="0" smtClean="0"/>
              <a:t>DE ORAÇÃO EM FAVOR DOS REFUGIADOS </a:t>
            </a:r>
            <a:endParaRPr lang="en-US" dirty="0"/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6245217" y="6248400"/>
            <a:ext cx="2209800" cy="590998"/>
          </a:xfrm>
          <a:prstGeom prst="rect">
            <a:avLst/>
          </a:prstGeom>
          <a:solidFill>
            <a:schemeClr val="tx1">
              <a:lumMod val="95000"/>
              <a:lumOff val="5000"/>
              <a:alpha val="64000"/>
            </a:schemeClr>
          </a:solidFill>
          <a:ln w="38100" cmpd="dbl">
            <a:noFill/>
          </a:ln>
        </p:spPr>
        <p:txBody>
          <a:bodyPr vert="horz" lIns="91440" tIns="137160" rIns="91440" bIns="45720" rtlCol="0" anchor="ctr" anchorCtr="0">
            <a:noAutofit/>
          </a:bodyPr>
          <a:lstStyle>
            <a:lvl1pPr marL="342900" indent="-342900" algn="ctr" defTabSz="457200" rtl="0" eaLnBrk="1" latinLnBrk="0" hangingPunct="1">
              <a:spcBef>
                <a:spcPct val="20000"/>
              </a:spcBef>
              <a:buFont typeface="Arial"/>
              <a:buNone/>
              <a:defRPr sz="32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C7500"/>
                </a:solidFill>
              </a:rPr>
              <a:t>PARTE 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205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381000"/>
            <a:ext cx="2362200" cy="614065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 anchor="ctr" anchorCtr="0"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SOMÁLIA</a:t>
            </a:r>
            <a:endParaRPr lang="en-US" sz="3200" b="1" dirty="0">
              <a:solidFill>
                <a:schemeClr val="bg1"/>
              </a:solidFill>
            </a:endParaRPr>
          </a:p>
        </p:txBody>
      </p:sp>
      <p:pic>
        <p:nvPicPr>
          <p:cNvPr id="8" name="Picture 7" descr="12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52400"/>
            <a:ext cx="5334000" cy="6019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1371600"/>
            <a:ext cx="2971800" cy="4893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600" b="1" dirty="0" smtClean="0"/>
              <a:t>EM MEIO A INSTABILIDADE POLÍTICA UMA MÍLICIA RADICAL EXPULSOU DO PAÍS </a:t>
            </a:r>
            <a:r>
              <a:rPr lang="pt-BR" sz="2600" b="1" dirty="0" smtClean="0">
                <a:solidFill>
                  <a:srgbClr val="FF6600"/>
                </a:solidFill>
              </a:rPr>
              <a:t>02 MILHÕES</a:t>
            </a:r>
            <a:r>
              <a:rPr lang="pt-BR" sz="2600" b="1" dirty="0"/>
              <a:t> </a:t>
            </a:r>
            <a:r>
              <a:rPr lang="pt-BR" sz="2600" b="1" dirty="0" smtClean="0"/>
              <a:t>DE SOMALIANOS </a:t>
            </a:r>
            <a:endParaRPr lang="pt-BR" sz="2600" b="1" dirty="0" smtClean="0">
              <a:solidFill>
                <a:srgbClr val="FF6600"/>
              </a:solidFill>
            </a:endParaRPr>
          </a:p>
          <a:p>
            <a:pPr algn="ctr"/>
            <a:r>
              <a:rPr lang="pt-BR" sz="2600" b="1" dirty="0" smtClean="0"/>
              <a:t>E TAMBÉM IMPENDEM A CHEGADA DE AJUDA ESTRANGEIRA</a:t>
            </a:r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val="257686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1"/>
            <a:ext cx="8077200" cy="5149503"/>
          </a:xfrm>
          <a:prstGeom prst="rect">
            <a:avLst/>
          </a:prstGeom>
        </p:spPr>
      </p:pic>
      <p:pic>
        <p:nvPicPr>
          <p:cNvPr id="5" name="Picture 4" descr="223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72" r="63941" b="24171"/>
          <a:stretch/>
        </p:blipFill>
        <p:spPr>
          <a:xfrm>
            <a:off x="457200" y="4724400"/>
            <a:ext cx="8077200" cy="213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17072" y="4876799"/>
            <a:ext cx="2438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A CADA 10 REFUGIADOS SUDANESES 06 SÃO CRIANÇAS</a:t>
            </a:r>
            <a:endParaRPr lang="pt-BR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0"/>
            <a:ext cx="1600200" cy="6096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SUDÃO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3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aa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8534400" cy="49339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381000"/>
            <a:ext cx="1905000" cy="614065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 anchor="ctr" anchorCtr="0"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ERITRÉIA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23287" y="5257800"/>
            <a:ext cx="861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/>
              <a:t>GOVERNADA DESDE 1993 POR UM DITADOR O PAÍS É CONSIDERADO COMO A CORÉIA DO NORTE AFRICANA</a:t>
            </a:r>
          </a:p>
          <a:p>
            <a:pPr algn="ctr"/>
            <a:r>
              <a:rPr lang="pt-BR" sz="2400" b="1" dirty="0" smtClean="0"/>
              <a:t>ATUALMENTE PASSA DOS </a:t>
            </a:r>
            <a:r>
              <a:rPr lang="pt-BR" sz="2400" b="1" dirty="0" smtClean="0">
                <a:solidFill>
                  <a:srgbClr val="FF6600"/>
                </a:solidFill>
              </a:rPr>
              <a:t>620 MIL</a:t>
            </a:r>
            <a:r>
              <a:rPr lang="pt-BR" sz="2400" b="1" dirty="0" smtClean="0"/>
              <a:t> REFUGIADOS ERITREUS </a:t>
            </a:r>
          </a:p>
          <a:p>
            <a:pPr algn="ctr"/>
            <a:r>
              <a:rPr lang="pt-BR" sz="2400" b="1" dirty="0" smtClean="0"/>
              <a:t>DESLOCADOS EM MUITAS NAÇÕES 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48097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44.jpe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6" r="7239"/>
          <a:stretch/>
        </p:blipFill>
        <p:spPr>
          <a:xfrm>
            <a:off x="0" y="503120"/>
            <a:ext cx="8482086" cy="46561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533400"/>
            <a:ext cx="1752600" cy="614065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 anchor="ctr" anchorCtr="0"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IRAQUE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23287" y="5257800"/>
            <a:ext cx="86106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600" b="1" dirty="0"/>
              <a:t>As famílias necessitam urgentemente de água, comida, alojamento, saúde, saneamento e proteção contra violência. As crianças são especialmente vulneráveis à aparição de doenças e à desnutrição”</a:t>
            </a:r>
          </a:p>
        </p:txBody>
      </p:sp>
    </p:spTree>
    <p:extLst>
      <p:ext uri="{BB962C8B-B14F-4D97-AF65-F5344CB8AC3E}">
        <p14:creationId xmlns:p14="http://schemas.microsoft.com/office/powerpoint/2010/main" val="1875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3000" y="5486400"/>
            <a:ext cx="6781800" cy="13716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QUAIS SÃO OS </a:t>
            </a:r>
            <a:r>
              <a:rPr lang="en-US" sz="2800" b="1" dirty="0" smtClean="0">
                <a:solidFill>
                  <a:srgbClr val="FF6600"/>
                </a:solidFill>
              </a:rPr>
              <a:t>PAÍSES</a:t>
            </a:r>
            <a:r>
              <a:rPr 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QUE MAIS ESTÃO RECEBENDO REFUGIADOS ?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Picture 2" descr="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457200"/>
            <a:ext cx="7104433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718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28800" y="1371600"/>
            <a:ext cx="6019800" cy="381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 dirty="0" smtClean="0"/>
              <a:t>02 MILHÕES</a:t>
            </a:r>
            <a:endParaRPr lang="pt-BR" b="1" dirty="0"/>
          </a:p>
        </p:txBody>
      </p:sp>
      <p:sp>
        <p:nvSpPr>
          <p:cNvPr id="7" name="Rectangle 6"/>
          <p:cNvSpPr/>
          <p:nvPr/>
        </p:nvSpPr>
        <p:spPr>
          <a:xfrm>
            <a:off x="1828800" y="1905000"/>
            <a:ext cx="5526404" cy="381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 dirty="0" smtClean="0"/>
              <a:t>1,5 </a:t>
            </a:r>
            <a:r>
              <a:rPr lang="pt-BR" b="1" dirty="0"/>
              <a:t>MILHÕES</a:t>
            </a:r>
            <a:r>
              <a:rPr lang="pt-BR" b="1" dirty="0" smtClean="0"/>
              <a:t> </a:t>
            </a:r>
            <a:endParaRPr lang="pt-BR" b="1" dirty="0"/>
          </a:p>
        </p:txBody>
      </p:sp>
      <p:sp>
        <p:nvSpPr>
          <p:cNvPr id="8" name="Rectangle 7"/>
          <p:cNvSpPr/>
          <p:nvPr/>
        </p:nvSpPr>
        <p:spPr>
          <a:xfrm>
            <a:off x="1828800" y="2438400"/>
            <a:ext cx="2646066" cy="381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 dirty="0" smtClean="0"/>
              <a:t>1,15 MIL</a:t>
            </a:r>
            <a:endParaRPr lang="pt-BR" b="1" dirty="0"/>
          </a:p>
        </p:txBody>
      </p:sp>
      <p:sp>
        <p:nvSpPr>
          <p:cNvPr id="9" name="Rectangle 8"/>
          <p:cNvSpPr/>
          <p:nvPr/>
        </p:nvSpPr>
        <p:spPr>
          <a:xfrm>
            <a:off x="1828800" y="2971800"/>
            <a:ext cx="1984549" cy="381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 dirty="0" smtClean="0"/>
              <a:t>982  MIL</a:t>
            </a:r>
            <a:endParaRPr lang="pt-BR" b="1" dirty="0"/>
          </a:p>
        </p:txBody>
      </p:sp>
      <p:sp>
        <p:nvSpPr>
          <p:cNvPr id="10" name="Rectangle 9"/>
          <p:cNvSpPr/>
          <p:nvPr/>
        </p:nvSpPr>
        <p:spPr>
          <a:xfrm>
            <a:off x="1828800" y="3505200"/>
            <a:ext cx="1719943" cy="381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 dirty="0" smtClean="0"/>
              <a:t>660  </a:t>
            </a:r>
            <a:r>
              <a:rPr lang="pt-BR" b="1" dirty="0"/>
              <a:t>MIL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816054" y="4648200"/>
            <a:ext cx="1521488" cy="381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 dirty="0" smtClean="0"/>
              <a:t>552  </a:t>
            </a:r>
            <a:r>
              <a:rPr lang="pt-BR" b="1" dirty="0"/>
              <a:t>MIL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16053" y="5181600"/>
            <a:ext cx="1256881" cy="381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 dirty="0" smtClean="0"/>
              <a:t>453 MIL</a:t>
            </a:r>
            <a:endParaRPr lang="pt-BR" b="1" dirty="0"/>
          </a:p>
        </p:txBody>
      </p:sp>
      <p:sp>
        <p:nvSpPr>
          <p:cNvPr id="15" name="Rectangle 14"/>
          <p:cNvSpPr/>
          <p:nvPr/>
        </p:nvSpPr>
        <p:spPr>
          <a:xfrm>
            <a:off x="1816054" y="5715000"/>
            <a:ext cx="1124578" cy="381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 dirty="0" smtClean="0"/>
              <a:t>390  </a:t>
            </a:r>
            <a:r>
              <a:rPr lang="pt-BR" b="1" dirty="0"/>
              <a:t>MIL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16053" y="6248400"/>
            <a:ext cx="1058427" cy="381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302 MIL</a:t>
            </a:r>
            <a:endParaRPr lang="pt-BR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68604" y="1371600"/>
            <a:ext cx="1636396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      TURQUIA</a:t>
            </a:r>
            <a:endParaRPr lang="pt-BR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-112396" y="1905000"/>
            <a:ext cx="2438400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        PAQUISTÃO</a:t>
            </a:r>
            <a:endParaRPr lang="pt-BR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57200" y="2438400"/>
            <a:ext cx="1752600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      LÍBANO</a:t>
            </a:r>
            <a:endParaRPr lang="pt-BR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838200" y="2971800"/>
            <a:ext cx="1295400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      IRÃ</a:t>
            </a:r>
            <a:endParaRPr lang="pt-BR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3505200"/>
            <a:ext cx="2057400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             ETIÓPIA</a:t>
            </a:r>
            <a:endParaRPr lang="pt-BR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49604" y="4648200"/>
            <a:ext cx="1295400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 QUÊNIA</a:t>
            </a:r>
            <a:endParaRPr lang="pt-BR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39653" y="5181600"/>
            <a:ext cx="1828800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            CHADE</a:t>
            </a:r>
            <a:endParaRPr lang="pt-BR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-417196" y="5715000"/>
            <a:ext cx="2362200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                 UGANDA</a:t>
            </a:r>
            <a:endParaRPr lang="pt-BR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825453" y="6248400"/>
            <a:ext cx="1295400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CHINA</a:t>
            </a:r>
            <a:endParaRPr lang="pt-BR" sz="2000" b="1" dirty="0"/>
          </a:p>
        </p:txBody>
      </p:sp>
      <p:sp>
        <p:nvSpPr>
          <p:cNvPr id="27" name="Rectangle 26"/>
          <p:cNvSpPr/>
          <p:nvPr/>
        </p:nvSpPr>
        <p:spPr>
          <a:xfrm>
            <a:off x="1828800" y="4114800"/>
            <a:ext cx="1719943" cy="381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b="1" dirty="0" smtClean="0"/>
              <a:t>655 </a:t>
            </a:r>
            <a:r>
              <a:rPr lang="pt-BR" b="1" dirty="0"/>
              <a:t>MIL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6204" y="4114800"/>
            <a:ext cx="2057400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/>
              <a:t>JORDÂNIA</a:t>
            </a:r>
            <a:endParaRPr lang="pt-BR" sz="2000" b="1" dirty="0"/>
          </a:p>
        </p:txBody>
      </p:sp>
      <p:sp>
        <p:nvSpPr>
          <p:cNvPr id="29" name="Rectangle 28"/>
          <p:cNvSpPr/>
          <p:nvPr/>
        </p:nvSpPr>
        <p:spPr>
          <a:xfrm>
            <a:off x="5602604" y="6172200"/>
            <a:ext cx="24427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x-none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FONTE: ACNUR</a:t>
            </a:r>
            <a:endParaRPr lang="x-none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9839" y="304800"/>
            <a:ext cx="826650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x-none" sz="36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C75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PAÍSES QUE MAIS RECEBEM REFUGIADOS: </a:t>
            </a:r>
            <a:endParaRPr lang="x-none" sz="3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rgbClr val="FC75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043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0" y="533400"/>
            <a:ext cx="8305800" cy="461665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ENTENDENDO A JORNADA DOS REFUGIADOS</a:t>
            </a:r>
            <a:endParaRPr lang="en-US" sz="2400" b="1" dirty="0"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52400" y="5486400"/>
            <a:ext cx="883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2400" b="1" dirty="0"/>
          </a:p>
        </p:txBody>
      </p:sp>
      <p:pic>
        <p:nvPicPr>
          <p:cNvPr id="5" name="Picture 4" descr="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5"/>
          <a:stretch/>
        </p:blipFill>
        <p:spPr>
          <a:xfrm>
            <a:off x="0" y="1521361"/>
            <a:ext cx="8542738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5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AAAAAAA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34400" cy="538480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0" y="34612"/>
            <a:ext cx="8305800" cy="461665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A FUGA DE SEUS PAÍSES</a:t>
            </a:r>
            <a:endParaRPr lang="en-US" sz="2400" b="1" dirty="0"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52400" y="5486400"/>
            <a:ext cx="88392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/>
              <a:t>Temerosos </a:t>
            </a:r>
            <a:r>
              <a:rPr lang="pt-BR" sz="2400" b="1" dirty="0" smtClean="0"/>
              <a:t>por </a:t>
            </a:r>
            <a:r>
              <a:rPr lang="pt-BR" sz="2400" b="1" dirty="0"/>
              <a:t>sua segurança ou vidas, os refugiados são </a:t>
            </a:r>
            <a:r>
              <a:rPr lang="pt-BR" sz="2400" b="1" dirty="0" smtClean="0"/>
              <a:t>forçados</a:t>
            </a:r>
          </a:p>
          <a:p>
            <a:pPr algn="ctr"/>
            <a:r>
              <a:rPr lang="pt-BR" sz="2400" b="1" dirty="0" smtClean="0"/>
              <a:t> </a:t>
            </a:r>
            <a:r>
              <a:rPr lang="pt-BR" sz="2400" b="1" dirty="0"/>
              <a:t>a fugir. Eles podem sair secretamente ou </a:t>
            </a:r>
            <a:r>
              <a:rPr lang="pt-BR" sz="2400" b="1"/>
              <a:t>são </a:t>
            </a:r>
            <a:r>
              <a:rPr lang="pt-BR" sz="2400" b="1" smtClean="0"/>
              <a:t>expulsos. </a:t>
            </a:r>
            <a:endParaRPr lang="pt-BR" sz="2400" b="1" dirty="0" smtClean="0"/>
          </a:p>
          <a:p>
            <a:pPr algn="ctr"/>
            <a:r>
              <a:rPr lang="pt-BR" sz="2400" b="1" dirty="0" smtClean="0"/>
              <a:t>Muitos </a:t>
            </a:r>
            <a:r>
              <a:rPr lang="pt-BR" sz="2400" b="1" dirty="0"/>
              <a:t>morrem tentando escapar</a:t>
            </a:r>
            <a:r>
              <a:rPr lang="pt-BR" sz="2400" b="1" dirty="0" smtClean="0"/>
              <a:t>.</a:t>
            </a: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45628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0" y="609600"/>
            <a:ext cx="8305800" cy="461665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SENTIMENTOS GERADO NA FUGA DE SEUS PAÍSES</a:t>
            </a:r>
            <a:endParaRPr lang="en-US" sz="2400" b="1" dirty="0"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1600200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t-BR" sz="3200" b="1" dirty="0"/>
              <a:t>Pânico</a:t>
            </a:r>
          </a:p>
          <a:p>
            <a:pPr marL="514350" indent="-514350">
              <a:buFont typeface="+mj-lt"/>
              <a:buAutoNum type="arabicPeriod"/>
            </a:pPr>
            <a:r>
              <a:rPr lang="pt-BR" sz="3200" b="1" dirty="0"/>
              <a:t>Choque</a:t>
            </a:r>
          </a:p>
          <a:p>
            <a:pPr marL="514350" indent="-514350">
              <a:buFont typeface="+mj-lt"/>
              <a:buAutoNum type="arabicPeriod"/>
            </a:pPr>
            <a:r>
              <a:rPr lang="pt-BR" sz="3200" b="1" dirty="0" smtClean="0"/>
              <a:t>Perigo</a:t>
            </a:r>
            <a:endParaRPr lang="pt-BR" sz="3200" b="1" dirty="0"/>
          </a:p>
          <a:p>
            <a:pPr marL="514350" indent="-514350">
              <a:buFont typeface="+mj-lt"/>
              <a:buAutoNum type="arabicPeriod"/>
            </a:pPr>
            <a:r>
              <a:rPr lang="pt-BR" sz="3200" b="1" dirty="0"/>
              <a:t>Fome</a:t>
            </a:r>
          </a:p>
          <a:p>
            <a:pPr marL="514350" indent="-514350">
              <a:buFont typeface="+mj-lt"/>
              <a:buAutoNum type="arabicPeriod"/>
            </a:pPr>
            <a:r>
              <a:rPr lang="pt-BR" sz="3200" b="1" dirty="0"/>
              <a:t>Fadiga</a:t>
            </a:r>
          </a:p>
          <a:p>
            <a:pPr marL="514350" indent="-514350">
              <a:buFont typeface="+mj-lt"/>
              <a:buAutoNum type="arabicPeriod"/>
            </a:pPr>
            <a:r>
              <a:rPr lang="pt-BR" sz="3200" b="1" dirty="0" smtClean="0"/>
              <a:t>Separação da família</a:t>
            </a:r>
            <a:endParaRPr lang="pt-BR" sz="3200" b="1" dirty="0"/>
          </a:p>
          <a:p>
            <a:pPr marL="514350" indent="-514350">
              <a:buFont typeface="+mj-lt"/>
              <a:buAutoNum type="arabicPeriod"/>
            </a:pPr>
            <a:r>
              <a:rPr lang="pt-BR" sz="3200" b="1" dirty="0" smtClean="0"/>
              <a:t>Medo </a:t>
            </a:r>
            <a:r>
              <a:rPr lang="pt-BR" sz="3200" b="1" dirty="0"/>
              <a:t>de </a:t>
            </a:r>
            <a:r>
              <a:rPr lang="pt-BR" sz="3200" b="1" dirty="0" smtClean="0"/>
              <a:t>ser preso </a:t>
            </a:r>
          </a:p>
          <a:p>
            <a:pPr marL="514350" indent="-514350">
              <a:buFont typeface="+mj-lt"/>
              <a:buAutoNum type="arabicPeriod"/>
            </a:pPr>
            <a:r>
              <a:rPr lang="pt-BR" sz="3200" b="1" dirty="0" smtClean="0"/>
              <a:t>Medo de afogamento</a:t>
            </a:r>
          </a:p>
        </p:txBody>
      </p:sp>
    </p:spTree>
    <p:extLst>
      <p:ext uri="{BB962C8B-B14F-4D97-AF65-F5344CB8AC3E}">
        <p14:creationId xmlns:p14="http://schemas.microsoft.com/office/powerpoint/2010/main" val="20649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2895600" y="1125359"/>
            <a:ext cx="5029200" cy="1084441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C7500"/>
                </a:solidFill>
              </a:rPr>
              <a:t>    GUIA </a:t>
            </a:r>
            <a:r>
              <a:rPr lang="en-US" dirty="0" smtClean="0"/>
              <a:t>DE ORAÇÃO EM FAVOR DOS REFUGIADOS </a:t>
            </a:r>
            <a:endParaRPr lang="en-US" dirty="0"/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6245217" y="6248400"/>
            <a:ext cx="2209800" cy="590998"/>
          </a:xfrm>
          <a:prstGeom prst="rect">
            <a:avLst/>
          </a:prstGeom>
          <a:solidFill>
            <a:schemeClr val="tx1">
              <a:lumMod val="95000"/>
              <a:lumOff val="5000"/>
              <a:alpha val="64000"/>
            </a:schemeClr>
          </a:solidFill>
          <a:ln w="38100" cmpd="dbl">
            <a:noFill/>
          </a:ln>
        </p:spPr>
        <p:txBody>
          <a:bodyPr vert="horz" lIns="91440" tIns="137160" rIns="91440" bIns="45720" rtlCol="0" anchor="ctr" anchorCtr="0">
            <a:noAutofit/>
          </a:bodyPr>
          <a:lstStyle>
            <a:lvl1pPr marL="342900" indent="-342900" algn="ctr" defTabSz="457200" rtl="0" eaLnBrk="1" latinLnBrk="0" hangingPunct="1">
              <a:spcBef>
                <a:spcPct val="20000"/>
              </a:spcBef>
              <a:buFont typeface="Arial"/>
              <a:buNone/>
              <a:defRPr sz="32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C7500"/>
                </a:solidFill>
              </a:rPr>
              <a:t>PARTE 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671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A-PSD-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" r="2365" b="5803"/>
          <a:stretch/>
        </p:blipFill>
        <p:spPr>
          <a:xfrm>
            <a:off x="5177" y="533400"/>
            <a:ext cx="8627606" cy="566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1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8600"/>
            <a:ext cx="8305800" cy="13716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COMO FUNCIONA UM CAMPO DE </a:t>
            </a:r>
            <a:r>
              <a:rPr lang="en-US" sz="3200" b="1" dirty="0" smtClean="0">
                <a:solidFill>
                  <a:srgbClr val="3366FF"/>
                </a:solidFill>
              </a:rPr>
              <a:t>REFUGIADOS ?</a:t>
            </a:r>
            <a:endParaRPr lang="en-US" sz="3200" b="1" dirty="0">
              <a:solidFill>
                <a:srgbClr val="3366FF"/>
              </a:solidFill>
            </a:endParaRPr>
          </a:p>
        </p:txBody>
      </p:sp>
      <p:pic>
        <p:nvPicPr>
          <p:cNvPr id="3" name="Picture 2" descr="60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7696200" cy="432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13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3" r="20871" b="15119"/>
          <a:stretch/>
        </p:blipFill>
        <p:spPr>
          <a:xfrm>
            <a:off x="533400" y="501757"/>
            <a:ext cx="7467600" cy="433233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826675"/>
            <a:ext cx="84582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endParaRPr lang="pt-BR" sz="1700" b="1" dirty="0" smtClean="0">
              <a:latin typeface="Calibri (heaving"/>
              <a:cs typeface="Calibri (heaving"/>
            </a:endParaRPr>
          </a:p>
          <a:p>
            <a:pPr marL="342900" indent="-342900">
              <a:buAutoNum type="arabicPeriod"/>
            </a:pPr>
            <a:r>
              <a:rPr lang="pt-BR" sz="1700" b="1" dirty="0" smtClean="0">
                <a:latin typeface="Calibri (heaving"/>
                <a:cs typeface="Calibri (heaving"/>
              </a:rPr>
              <a:t>Check</a:t>
            </a:r>
            <a:r>
              <a:rPr lang="pt-BR" sz="1700" b="1" dirty="0">
                <a:latin typeface="Calibri (heaving"/>
                <a:cs typeface="Calibri (heaving"/>
              </a:rPr>
              <a:t>-in</a:t>
            </a:r>
            <a:r>
              <a:rPr lang="pt-BR" sz="1700" dirty="0">
                <a:latin typeface="Calibri (heaving"/>
                <a:cs typeface="Calibri (heaving"/>
              </a:rPr>
              <a:t> Antes de entrar, todos têm seus dados cadastrados </a:t>
            </a:r>
            <a:endParaRPr lang="pt-BR" sz="1700" dirty="0" smtClean="0">
              <a:latin typeface="Calibri (heaving"/>
              <a:cs typeface="Calibri (heaving"/>
            </a:endParaRPr>
          </a:p>
          <a:p>
            <a:pPr marL="342900" indent="-342900">
              <a:buAutoNum type="arabicPeriod"/>
            </a:pPr>
            <a:r>
              <a:rPr lang="pt-BR" sz="1700" dirty="0" smtClean="0">
                <a:latin typeface="Calibri (heaving"/>
                <a:cs typeface="Calibri (heaving"/>
              </a:rPr>
              <a:t>(</a:t>
            </a:r>
            <a:r>
              <a:rPr lang="pt-BR" sz="1700" dirty="0">
                <a:latin typeface="Calibri (heaving"/>
                <a:cs typeface="Calibri (heaving"/>
              </a:rPr>
              <a:t>nome, profissão, idade) </a:t>
            </a:r>
            <a:endParaRPr lang="pt-BR" sz="1700" dirty="0" smtClean="0">
              <a:latin typeface="Calibri (heaving"/>
              <a:cs typeface="Calibri (heaving"/>
            </a:endParaRPr>
          </a:p>
          <a:p>
            <a:pPr marL="342900" indent="-342900">
              <a:buAutoNum type="arabicPeriod"/>
            </a:pPr>
            <a:r>
              <a:rPr lang="pt-BR" sz="1700" b="1" dirty="0" smtClean="0">
                <a:latin typeface="Calibri (heaving"/>
                <a:cs typeface="Calibri (heaving"/>
              </a:rPr>
              <a:t>Um </a:t>
            </a:r>
            <a:r>
              <a:rPr lang="pt-BR" sz="1700" b="1" dirty="0">
                <a:latin typeface="Calibri (heaving"/>
                <a:cs typeface="Calibri (heaving"/>
              </a:rPr>
              <a:t>tendão</a:t>
            </a:r>
            <a:r>
              <a:rPr lang="pt-BR" sz="1700" dirty="0">
                <a:latin typeface="Calibri (heaving"/>
                <a:cs typeface="Calibri (heaving"/>
              </a:rPr>
              <a:t> A primeira morada dos refugiados são as tendas emergenciais </a:t>
            </a:r>
            <a:r>
              <a:rPr lang="pt-BR" sz="1700" dirty="0" smtClean="0">
                <a:latin typeface="Calibri (heaving"/>
                <a:cs typeface="Calibri (heaving"/>
              </a:rPr>
              <a:t>, </a:t>
            </a:r>
            <a:r>
              <a:rPr lang="pt-BR" sz="1700" dirty="0">
                <a:latin typeface="Calibri (heaving"/>
                <a:cs typeface="Calibri (heaving"/>
              </a:rPr>
              <a:t>que abrigam até duas famílias. </a:t>
            </a:r>
            <a:endParaRPr lang="pt-BR" sz="1700" dirty="0" smtClean="0">
              <a:latin typeface="Calibri (heaving"/>
              <a:cs typeface="Calibri (heaving"/>
            </a:endParaRPr>
          </a:p>
          <a:p>
            <a:pPr marL="342900" indent="-342900">
              <a:buAutoNum type="arabicPeriod"/>
            </a:pPr>
            <a:r>
              <a:rPr lang="pt-BR" sz="1700" b="1" dirty="0" smtClean="0">
                <a:latin typeface="Calibri (heaving"/>
                <a:cs typeface="Calibri (heaving"/>
              </a:rPr>
              <a:t>Banho </a:t>
            </a:r>
            <a:r>
              <a:rPr lang="pt-BR" sz="1700" b="1" dirty="0">
                <a:latin typeface="Calibri (heaving"/>
                <a:cs typeface="Calibri (heaving"/>
              </a:rPr>
              <a:t>coletivo</a:t>
            </a:r>
            <a:r>
              <a:rPr lang="pt-BR" sz="1700" dirty="0">
                <a:latin typeface="Calibri (heaving"/>
                <a:cs typeface="Calibri (heaving"/>
              </a:rPr>
              <a:t> No começo do campo, não há privadas ou chuveiros construídos, então o jeito é se lavar e se aliviar na frente de todo mundo, separado por gênero. </a:t>
            </a:r>
          </a:p>
        </p:txBody>
      </p:sp>
    </p:spTree>
    <p:extLst>
      <p:ext uri="{BB962C8B-B14F-4D97-AF65-F5344CB8AC3E}">
        <p14:creationId xmlns:p14="http://schemas.microsoft.com/office/powerpoint/2010/main" val="212640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715000"/>
            <a:ext cx="8458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latin typeface="Calibir (heaving)"/>
                <a:cs typeface="Calibir (heaving)"/>
              </a:rPr>
              <a:t>4. Segurança</a:t>
            </a:r>
            <a:r>
              <a:rPr lang="pt-BR" dirty="0">
                <a:latin typeface="Calibir (heaving)"/>
                <a:cs typeface="Calibir (heaving)"/>
              </a:rPr>
              <a:t> São autoridades do governo local que cuidam da segurança</a:t>
            </a:r>
            <a:r>
              <a:rPr lang="pt-BR" dirty="0" smtClean="0">
                <a:latin typeface="Calibir (heaving)"/>
                <a:cs typeface="Calibir (heaving)"/>
              </a:rPr>
              <a:t>.</a:t>
            </a:r>
          </a:p>
          <a:p>
            <a:r>
              <a:rPr lang="pt-BR" b="1" dirty="0" smtClean="0">
                <a:latin typeface="Calibir (heaving)"/>
                <a:cs typeface="Calibir (heaving)"/>
              </a:rPr>
              <a:t>5</a:t>
            </a:r>
            <a:r>
              <a:rPr lang="pt-BR" b="1" dirty="0">
                <a:latin typeface="Calibir (heaving)"/>
                <a:cs typeface="Calibir (heaving)"/>
              </a:rPr>
              <a:t>. Fonte de vida</a:t>
            </a:r>
            <a:r>
              <a:rPr lang="pt-BR" dirty="0">
                <a:latin typeface="Calibir (heaving)"/>
                <a:cs typeface="Calibir (heaving)"/>
              </a:rPr>
              <a:t> O ideal é que cada campo tenha uma fonte de água. Se não for possível, um caminhão-pipa abastece. A</a:t>
            </a:r>
            <a:r>
              <a:rPr lang="pt-BR" dirty="0" smtClean="0">
                <a:latin typeface="Calibir (heaving)"/>
                <a:cs typeface="Calibir (heaving)"/>
              </a:rPr>
              <a:t> </a:t>
            </a:r>
            <a:r>
              <a:rPr lang="pt-BR" dirty="0">
                <a:latin typeface="Calibir (heaving)"/>
                <a:cs typeface="Calibir (heaving)"/>
              </a:rPr>
              <a:t>fila não pode passar de 30 minutos.</a:t>
            </a:r>
          </a:p>
        </p:txBody>
      </p:sp>
      <p:pic>
        <p:nvPicPr>
          <p:cNvPr id="3" name="Picture 2" descr="6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" r="25303" b="7461"/>
          <a:stretch/>
        </p:blipFill>
        <p:spPr>
          <a:xfrm>
            <a:off x="681264" y="215671"/>
            <a:ext cx="7432680" cy="542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2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5638800"/>
            <a:ext cx="845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latin typeface="Calibri (heaving)"/>
                <a:cs typeface="Calibri (heaving)"/>
              </a:rPr>
              <a:t>6. Repatriação voluntária: </a:t>
            </a:r>
            <a:r>
              <a:rPr lang="pt-BR" sz="2400" dirty="0">
                <a:latin typeface="Calibri (heaving)"/>
                <a:cs typeface="Calibri (heaving)"/>
              </a:rPr>
              <a:t>É quando as pessoas voltam </a:t>
            </a:r>
            <a:endParaRPr lang="pt-BR" sz="2400" dirty="0" smtClean="0">
              <a:latin typeface="Calibri (heaving)"/>
              <a:cs typeface="Calibri (heaving)"/>
            </a:endParaRPr>
          </a:p>
          <a:p>
            <a:r>
              <a:rPr lang="pt-BR" sz="2400" dirty="0" smtClean="0">
                <a:latin typeface="Calibri (heaving)"/>
                <a:cs typeface="Calibri (heaving)"/>
              </a:rPr>
              <a:t>para </a:t>
            </a:r>
            <a:r>
              <a:rPr lang="pt-BR" sz="2400" dirty="0">
                <a:latin typeface="Calibri (heaving)"/>
                <a:cs typeface="Calibri (heaving)"/>
              </a:rPr>
              <a:t>seus países</a:t>
            </a:r>
            <a:r>
              <a:rPr lang="pt-BR" sz="2400" dirty="0" smtClean="0">
                <a:latin typeface="Calibri (heaving)"/>
                <a:cs typeface="Calibri (heaving)"/>
              </a:rPr>
              <a:t>. </a:t>
            </a:r>
            <a:endParaRPr lang="pt-BR" sz="2400" dirty="0">
              <a:latin typeface="Calibri (heaving)"/>
              <a:cs typeface="Calibri (heaving)"/>
            </a:endParaRPr>
          </a:p>
        </p:txBody>
      </p:sp>
      <p:pic>
        <p:nvPicPr>
          <p:cNvPr id="2" name="Picture 1" descr="6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20"/>
          <a:stretch/>
        </p:blipFill>
        <p:spPr>
          <a:xfrm>
            <a:off x="0" y="457200"/>
            <a:ext cx="8458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1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5621109"/>
            <a:ext cx="86106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 smtClean="0">
                <a:solidFill>
                  <a:srgbClr val="FC7500"/>
                </a:solidFill>
              </a:rPr>
              <a:t>HABITANTES:</a:t>
            </a:r>
            <a:r>
              <a:rPr lang="pt-BR" sz="2400" b="1" dirty="0" smtClean="0"/>
              <a:t> </a:t>
            </a:r>
            <a:r>
              <a:rPr lang="pt-BR" sz="2400" b="1" dirty="0"/>
              <a:t>402,361 pessoas </a:t>
            </a:r>
            <a:endParaRPr lang="pt-BR" sz="2400" b="1" dirty="0" smtClean="0"/>
          </a:p>
          <a:p>
            <a:r>
              <a:rPr lang="pt-BR" sz="2400" b="1" dirty="0" smtClean="0">
                <a:solidFill>
                  <a:srgbClr val="FC7500"/>
                </a:solidFill>
              </a:rPr>
              <a:t>CONTEXTO:</a:t>
            </a:r>
            <a:r>
              <a:rPr lang="pt-BR" sz="2400" b="1" dirty="0" smtClean="0"/>
              <a:t> Um </a:t>
            </a:r>
            <a:r>
              <a:rPr lang="pt-BR" sz="2400" b="1" dirty="0"/>
              <a:t>complexo de cinco campos </a:t>
            </a:r>
            <a:r>
              <a:rPr lang="pt-BR" sz="2400" b="1" dirty="0" smtClean="0"/>
              <a:t>abriga</a:t>
            </a:r>
          </a:p>
          <a:p>
            <a:r>
              <a:rPr lang="pt-BR" sz="2400" b="1" dirty="0" smtClean="0"/>
              <a:t>pessoas </a:t>
            </a:r>
            <a:r>
              <a:rPr lang="pt-BR" sz="2400" b="1" dirty="0"/>
              <a:t>que fugiram da guerra civil na vizinha Somália.</a:t>
            </a:r>
          </a:p>
        </p:txBody>
      </p:sp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2400"/>
            <a:ext cx="8001558" cy="5336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" y="228601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1º DADAAB, QUÊNIA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4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228601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LOCALIZAÇÃO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" name="Picture 2" descr="17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14400"/>
            <a:ext cx="8115653" cy="5180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939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5640353"/>
            <a:ext cx="86106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 smtClean="0">
                <a:solidFill>
                  <a:srgbClr val="FC7500"/>
                </a:solidFill>
              </a:rPr>
              <a:t>HABITANTES:</a:t>
            </a:r>
            <a:r>
              <a:rPr lang="pt-BR" sz="2400" b="1" dirty="0" smtClean="0"/>
              <a:t> </a:t>
            </a:r>
            <a:r>
              <a:rPr lang="pt-BR" sz="2400" b="1" dirty="0"/>
              <a:t>198,462 </a:t>
            </a:r>
            <a:r>
              <a:rPr lang="pt-BR" sz="2400" b="1" dirty="0" smtClean="0"/>
              <a:t>pessoas </a:t>
            </a:r>
          </a:p>
          <a:p>
            <a:r>
              <a:rPr lang="pt-BR" sz="2400" b="1" dirty="0" smtClean="0">
                <a:solidFill>
                  <a:srgbClr val="FC7500"/>
                </a:solidFill>
              </a:rPr>
              <a:t>CONTEXTO:</a:t>
            </a:r>
            <a:r>
              <a:rPr lang="pt-BR" sz="2400" b="1" dirty="0" smtClean="0"/>
              <a:t> </a:t>
            </a:r>
            <a:r>
              <a:rPr lang="pt-BR" sz="2400" b="1" dirty="0"/>
              <a:t>C</a:t>
            </a:r>
            <a:r>
              <a:rPr lang="pt-BR" sz="2400" b="1" dirty="0" smtClean="0"/>
              <a:t>omplexo </a:t>
            </a:r>
            <a:r>
              <a:rPr lang="pt-BR" sz="2400" b="1" dirty="0"/>
              <a:t>de cinco campos abriga somalianos </a:t>
            </a:r>
            <a:endParaRPr lang="pt-BR" sz="2400" b="1" dirty="0" smtClean="0"/>
          </a:p>
          <a:p>
            <a:r>
              <a:rPr lang="pt-BR" sz="2400" b="1" dirty="0" smtClean="0"/>
              <a:t>que </a:t>
            </a:r>
            <a:r>
              <a:rPr lang="pt-BR" sz="2400" b="1" dirty="0"/>
              <a:t>fugiram das condições precárias (fome e seca) de seu país</a:t>
            </a:r>
          </a:p>
        </p:txBody>
      </p:sp>
      <p:pic>
        <p:nvPicPr>
          <p:cNvPr id="3" name="Picture 2" descr="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1000"/>
            <a:ext cx="7543800" cy="5031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2º DOLLO ADO ETIÓPIA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8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914400"/>
            <a:ext cx="5690074" cy="5690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57200" y="3048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LOCALIZAÇÃO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03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04799"/>
            <a:ext cx="8001000" cy="5344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152400" y="5640353"/>
            <a:ext cx="8610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HABITANTES:</a:t>
            </a:r>
            <a:r>
              <a:rPr lang="pt-BR" sz="2000" b="1" dirty="0">
                <a:latin typeface="Calibri (heaving)"/>
                <a:cs typeface="Calibri (heaving)"/>
              </a:rPr>
              <a:t> 124,814pessoas </a:t>
            </a:r>
            <a:endParaRPr lang="pt-BR" sz="2000" b="1" dirty="0" smtClean="0">
              <a:latin typeface="Calibri (heaving)"/>
              <a:cs typeface="Calibri (heaving)"/>
            </a:endParaRPr>
          </a:p>
          <a:p>
            <a:r>
              <a:rPr lang="pt-BR" sz="20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CONTEXTO:</a:t>
            </a:r>
            <a:r>
              <a:rPr lang="pt-BR" sz="2000" b="1" dirty="0">
                <a:latin typeface="Calibri (heaving)"/>
                <a:cs typeface="Calibri (heaving)"/>
              </a:rPr>
              <a:t> </a:t>
            </a:r>
            <a:r>
              <a:rPr lang="pt-BR" sz="2000" b="1" dirty="0" smtClean="0">
                <a:latin typeface="Calibri (heaving)"/>
                <a:cs typeface="Calibri (heaving)"/>
              </a:rPr>
              <a:t>O </a:t>
            </a:r>
            <a:r>
              <a:rPr lang="pt-BR" sz="2000" b="1" dirty="0">
                <a:latin typeface="Calibri (heaving)"/>
                <a:cs typeface="Calibri (heaving)"/>
              </a:rPr>
              <a:t>campo abriga somalianos e sudaneses que fugiram das guerras e condições precárias em seus </a:t>
            </a:r>
            <a:r>
              <a:rPr lang="pt-BR" sz="2000" b="1" dirty="0" smtClean="0">
                <a:latin typeface="Calibri (heaving)"/>
                <a:cs typeface="Calibri (heaving)"/>
              </a:rPr>
              <a:t>países.</a:t>
            </a:r>
            <a:endParaRPr lang="pt-BR" sz="2000" b="1" dirty="0">
              <a:latin typeface="Calibri (heaving)"/>
              <a:cs typeface="Calibri (heaving)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3º KAKUMA QUÊNIA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7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14400"/>
            <a:ext cx="8115653" cy="5180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28600" y="3048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LOCALIZAÇÃO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57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fugiados-arte-mundo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1" b="14660"/>
          <a:stretch/>
        </p:blipFill>
        <p:spPr>
          <a:xfrm>
            <a:off x="914400" y="0"/>
            <a:ext cx="70525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0999"/>
            <a:ext cx="7772400" cy="517924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2400" y="5640353"/>
            <a:ext cx="8610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rgbClr val="FC7500"/>
                </a:solidFill>
                <a:latin typeface="Calibri (heaving)"/>
                <a:cs typeface="Calibri (heaving)"/>
              </a:rPr>
              <a:t>HABITANTES:</a:t>
            </a:r>
            <a:r>
              <a:rPr lang="pt-BR" sz="2000" b="1" dirty="0">
                <a:latin typeface="Calibri (heaving)"/>
                <a:cs typeface="Calibri (heaving)"/>
              </a:rPr>
              <a:t> 124,814pessoas </a:t>
            </a:r>
          </a:p>
          <a:p>
            <a:r>
              <a:rPr lang="pt-BR" sz="20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CONTEXTO:</a:t>
            </a:r>
            <a:r>
              <a:rPr lang="pt-BR" sz="2000" b="1" dirty="0" smtClean="0">
                <a:latin typeface="Calibri (heaving)"/>
                <a:cs typeface="Calibri (heaving)"/>
              </a:rPr>
              <a:t> O campo abriga somalianos e sudaneses que fugiram das guerras e condições precárias em seus países.</a:t>
            </a:r>
            <a:endParaRPr lang="pt-BR" sz="2000" b="1" dirty="0">
              <a:latin typeface="Calibri (heaving)"/>
              <a:cs typeface="Calibri (heaving)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4</a:t>
            </a:r>
            <a:r>
              <a:rPr lang="en-US" sz="2400" b="1" dirty="0" smtClean="0">
                <a:solidFill>
                  <a:schemeClr val="bg1"/>
                </a:solidFill>
              </a:rPr>
              <a:t>º ZAATARI JORDÂNIA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56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62000"/>
            <a:ext cx="5182019" cy="4267200"/>
          </a:xfrm>
          <a:prstGeom prst="rect">
            <a:avLst/>
          </a:prstGeom>
        </p:spPr>
      </p:pic>
      <p:pic>
        <p:nvPicPr>
          <p:cNvPr id="2" name="Picture 1" descr="20.gi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1" r="10595" b="8559"/>
          <a:stretch/>
        </p:blipFill>
        <p:spPr>
          <a:xfrm>
            <a:off x="4572000" y="3080153"/>
            <a:ext cx="3874332" cy="37778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28600"/>
            <a:ext cx="5181600" cy="5334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LOCALIZAÇÃO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06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14" y="304800"/>
            <a:ext cx="8039386" cy="5346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152400" y="5640353"/>
            <a:ext cx="86106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HABITANTES:</a:t>
            </a:r>
            <a:r>
              <a:rPr lang="pt-BR" sz="2400" b="1" dirty="0" smtClean="0">
                <a:latin typeface="Calibri (heaving)"/>
                <a:cs typeface="Calibri (heaving)"/>
              </a:rPr>
              <a:t> 110,000 pessoas</a:t>
            </a:r>
          </a:p>
          <a:p>
            <a:r>
              <a:rPr lang="pt-BR" sz="24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CONTEXTO:</a:t>
            </a:r>
            <a:r>
              <a:rPr lang="pt-BR" sz="2400" b="1" dirty="0" smtClean="0">
                <a:latin typeface="Calibri (heaving)"/>
                <a:cs typeface="Calibri (heaving)"/>
              </a:rPr>
              <a:t> Abriga palestinos desde o fim da guerra árabe-israelense, em 1948</a:t>
            </a:r>
            <a:endParaRPr lang="pt-BR" sz="2400" b="1" dirty="0">
              <a:latin typeface="Calibri (heaving)"/>
              <a:cs typeface="Calibri (heaving)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5º </a:t>
            </a:r>
            <a:r>
              <a:rPr lang="en-US" sz="2400" b="1" dirty="0" smtClean="0">
                <a:solidFill>
                  <a:schemeClr val="bg1"/>
                </a:solidFill>
              </a:rPr>
              <a:t> JABALIA FAIXA DE GAZA (PALESTINA )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37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t="4530" r="2999"/>
          <a:stretch/>
        </p:blipFill>
        <p:spPr>
          <a:xfrm>
            <a:off x="228600" y="990600"/>
            <a:ext cx="8115843" cy="53900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" y="4572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LOCALIZAÇÃO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24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72846"/>
            <a:ext cx="7239000" cy="513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152400" y="5410200"/>
            <a:ext cx="8610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HABITANTES:</a:t>
            </a:r>
            <a:r>
              <a:rPr lang="pt-BR" sz="2000" b="1" dirty="0">
                <a:latin typeface="Calibri (heaving)"/>
                <a:cs typeface="Calibri (heaving)"/>
              </a:rPr>
              <a:t> </a:t>
            </a:r>
            <a:r>
              <a:rPr lang="pt-BR" sz="2000" b="1" dirty="0" smtClean="0">
                <a:latin typeface="Calibri (heaving)"/>
                <a:cs typeface="Calibri (heaving)"/>
              </a:rPr>
              <a:t>90 </a:t>
            </a:r>
            <a:r>
              <a:rPr lang="pt-BR" sz="2000" b="1" dirty="0">
                <a:latin typeface="Calibri (heaving)"/>
                <a:cs typeface="Calibri (heaving)"/>
              </a:rPr>
              <a:t>mil pessoas</a:t>
            </a:r>
            <a:endParaRPr lang="pt-BR" sz="2000" b="1" dirty="0" smtClean="0">
              <a:latin typeface="Calibri (heaving)"/>
              <a:cs typeface="Calibri (heaving)"/>
            </a:endParaRPr>
          </a:p>
          <a:p>
            <a:r>
              <a:rPr lang="pt-BR" sz="20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CONTEXTO:</a:t>
            </a:r>
            <a:r>
              <a:rPr lang="pt-BR" sz="2000" b="1" dirty="0">
                <a:latin typeface="Calibri (heaving)"/>
                <a:cs typeface="Calibri (heaving)"/>
              </a:rPr>
              <a:t> A</a:t>
            </a:r>
            <a:r>
              <a:rPr lang="pt-BR" sz="2000" b="1" dirty="0" smtClean="0">
                <a:latin typeface="Calibri (heaving)"/>
                <a:cs typeface="Calibri (heaving)"/>
              </a:rPr>
              <a:t>briga africanos </a:t>
            </a:r>
            <a:r>
              <a:rPr lang="pt-BR" sz="2000" b="1" dirty="0">
                <a:latin typeface="Calibri (heaving)"/>
                <a:cs typeface="Calibri (heaving)"/>
              </a:rPr>
              <a:t>do deserto do Saara desde o conflito com forças marroquinas por questões territoriais na década de 1970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6º  </a:t>
            </a:r>
            <a:r>
              <a:rPr lang="en-US" sz="2400" b="1" dirty="0" smtClean="0">
                <a:solidFill>
                  <a:schemeClr val="bg1"/>
                </a:solidFill>
              </a:rPr>
              <a:t>SAHRAWI ARGÉLIA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77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7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990600"/>
            <a:ext cx="5181600" cy="56179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2000" y="3048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LOCALIZAÇÃO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524000"/>
            <a:ext cx="2667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x-none" sz="44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ARG</a:t>
            </a:r>
            <a:r>
              <a:rPr lang="x-none" sz="4400" b="1" cap="none" spc="0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ÉLIA</a:t>
            </a:r>
            <a:endParaRPr lang="x-none" sz="4400" b="1" cap="none" spc="0" dirty="0">
              <a:ln w="12700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438400" y="1676400"/>
            <a:ext cx="990600" cy="4572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270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04800"/>
            <a:ext cx="7620000" cy="50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228600" y="5486400"/>
            <a:ext cx="86106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9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HABITANTES:</a:t>
            </a:r>
            <a:r>
              <a:rPr lang="pt-BR" sz="1900" b="1" dirty="0">
                <a:latin typeface="Calibri (heaving)"/>
                <a:cs typeface="Calibri (heaving)"/>
              </a:rPr>
              <a:t> </a:t>
            </a:r>
            <a:r>
              <a:rPr lang="pt-BR" sz="1900" b="1" dirty="0" smtClean="0">
                <a:latin typeface="Calibri (heaving)"/>
                <a:cs typeface="Calibri (heaving)"/>
              </a:rPr>
              <a:t>70.095 pessoas</a:t>
            </a:r>
          </a:p>
          <a:p>
            <a:r>
              <a:rPr lang="pt-BR" sz="19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CONTEXTO:</a:t>
            </a:r>
            <a:r>
              <a:rPr lang="pt-BR" sz="1900" b="1" dirty="0">
                <a:latin typeface="Calibri (heaving)"/>
                <a:cs typeface="Calibri (heaving)"/>
              </a:rPr>
              <a:t> </a:t>
            </a:r>
            <a:r>
              <a:rPr lang="pt-BR" sz="1900" b="1" dirty="0" smtClean="0">
                <a:latin typeface="Calibri (heaving)"/>
                <a:cs typeface="Calibri (heaving)"/>
              </a:rPr>
              <a:t>Sudaneses </a:t>
            </a:r>
            <a:r>
              <a:rPr lang="pt-BR" sz="1900" b="1" dirty="0">
                <a:latin typeface="Calibri (heaving)"/>
                <a:cs typeface="Calibri (heaving)"/>
              </a:rPr>
              <a:t>que fugiram da guerra civil que separou </a:t>
            </a:r>
            <a:endParaRPr lang="pt-BR" sz="1900" b="1" dirty="0" smtClean="0">
              <a:latin typeface="Calibri (heaving)"/>
              <a:cs typeface="Calibri (heaving)"/>
            </a:endParaRPr>
          </a:p>
          <a:p>
            <a:r>
              <a:rPr lang="pt-BR" sz="1900" b="1" dirty="0" smtClean="0">
                <a:latin typeface="Calibri (heaving)"/>
                <a:cs typeface="Calibri (heaving)"/>
              </a:rPr>
              <a:t>Sudão e </a:t>
            </a:r>
            <a:r>
              <a:rPr lang="pt-BR" sz="1900" b="1" dirty="0">
                <a:latin typeface="Calibri (heaving)"/>
                <a:cs typeface="Calibri (heaving)"/>
              </a:rPr>
              <a:t>agora tentam escapar de condições de </a:t>
            </a:r>
            <a:r>
              <a:rPr lang="pt-BR" sz="1900" b="1" dirty="0" smtClean="0">
                <a:latin typeface="Calibri (heaving)"/>
                <a:cs typeface="Calibri (heaving)"/>
              </a:rPr>
              <a:t>miséria que </a:t>
            </a:r>
            <a:r>
              <a:rPr lang="pt-BR" sz="1900" b="1" dirty="0">
                <a:latin typeface="Calibri (heaving)"/>
                <a:cs typeface="Calibri (heaving)"/>
              </a:rPr>
              <a:t>vivem </a:t>
            </a:r>
            <a:endParaRPr lang="pt-BR" sz="1900" b="1" dirty="0" smtClean="0">
              <a:latin typeface="Calibri (heaving)"/>
              <a:cs typeface="Calibri (heaving)"/>
            </a:endParaRPr>
          </a:p>
          <a:p>
            <a:r>
              <a:rPr lang="pt-BR" sz="1900" b="1" dirty="0" smtClean="0">
                <a:latin typeface="Calibri (heaving)"/>
                <a:cs typeface="Calibri (heaving)"/>
              </a:rPr>
              <a:t>no campo.</a:t>
            </a:r>
            <a:endParaRPr lang="pt-BR" sz="1900" b="1" dirty="0">
              <a:latin typeface="Calibri (heaving)"/>
              <a:cs typeface="Calibri (heaving)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7</a:t>
            </a:r>
            <a:r>
              <a:rPr lang="en-US" sz="2400" b="1" dirty="0" smtClean="0">
                <a:solidFill>
                  <a:schemeClr val="bg1"/>
                </a:solidFill>
              </a:rPr>
              <a:t>º YIDA SUDÃO DO SUL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99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90600"/>
            <a:ext cx="5564505" cy="5257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048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LOCALIZAÇÃO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457200" y="2743200"/>
            <a:ext cx="47244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x-none" sz="44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SUDÃO DO SUL</a:t>
            </a:r>
            <a:endParaRPr lang="x-none" sz="4400" b="1" cap="none" spc="0" dirty="0">
              <a:ln w="12700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3810000" y="2895600"/>
            <a:ext cx="1066800" cy="5334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566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304800"/>
            <a:ext cx="7737231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228600" y="5486400"/>
            <a:ext cx="8610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HABITANTES:</a:t>
            </a:r>
            <a:r>
              <a:rPr lang="pt-BR" sz="2000" b="1" dirty="0">
                <a:latin typeface="Calibri (heaving)"/>
                <a:cs typeface="Calibri (heaving)"/>
              </a:rPr>
              <a:t> </a:t>
            </a:r>
            <a:r>
              <a:rPr lang="pt-BR" sz="2000" b="1" dirty="0" smtClean="0">
                <a:latin typeface="Calibri (heaving)"/>
                <a:cs typeface="Calibri (heaving)"/>
              </a:rPr>
              <a:t>69.676 pessoas</a:t>
            </a:r>
          </a:p>
          <a:p>
            <a:r>
              <a:rPr lang="pt-BR" sz="20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CONTEXTO:</a:t>
            </a:r>
            <a:r>
              <a:rPr lang="pt-BR" sz="2000" b="1" dirty="0">
                <a:latin typeface="Calibri (heaving)"/>
                <a:cs typeface="Calibri (heaving)"/>
              </a:rPr>
              <a:t> A</a:t>
            </a:r>
            <a:r>
              <a:rPr lang="pt-BR" sz="2000" b="1" dirty="0" smtClean="0">
                <a:latin typeface="Calibri (heaving)"/>
                <a:cs typeface="Calibri (heaving)"/>
              </a:rPr>
              <a:t> </a:t>
            </a:r>
            <a:r>
              <a:rPr lang="pt-BR" sz="2000" b="1" dirty="0">
                <a:latin typeface="Calibri (heaving)"/>
                <a:cs typeface="Calibri (heaving)"/>
              </a:rPr>
              <a:t>maioria dos refugiados fugiram do conflito no país vizinho Mali, que sofreu um golpe militar em </a:t>
            </a:r>
            <a:r>
              <a:rPr lang="pt-BR" sz="2000" b="1" dirty="0" smtClean="0">
                <a:latin typeface="Calibri (heaving)"/>
                <a:cs typeface="Calibri (heaving)"/>
              </a:rPr>
              <a:t>2012</a:t>
            </a:r>
            <a:r>
              <a:rPr lang="pt-BR" sz="2000" b="1" dirty="0">
                <a:latin typeface="Calibri (heaving)"/>
                <a:cs typeface="Calibri (heaving)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8º MBERA MAURITÂNIA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28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LOCALIZAÇÃO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" name="Picture 2" descr="44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066800"/>
            <a:ext cx="5646539" cy="5334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8000" y="1981200"/>
            <a:ext cx="44196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x-none" sz="44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MAURITÂNIA</a:t>
            </a:r>
            <a:endParaRPr lang="x-none" sz="4400" b="1" cap="none" spc="0" dirty="0">
              <a:ln w="12700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ight Arrow 6"/>
          <p:cNvSpPr/>
          <p:nvPr/>
        </p:nvSpPr>
        <p:spPr>
          <a:xfrm rot="10800000">
            <a:off x="2590800" y="2209800"/>
            <a:ext cx="990600" cy="4572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366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gracje_uchodzcy_grecja_erik_marquard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2783"/>
            <a:ext cx="8534400" cy="601181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0" y="685800"/>
            <a:ext cx="8305800" cy="52322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PORQUE REFUGIADOS DEIXARAM SEUS PAÍSES ?</a:t>
            </a:r>
            <a:endParaRPr lang="en-US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3220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81000"/>
            <a:ext cx="8158616" cy="4586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228600" y="5257800"/>
            <a:ext cx="86106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HABITANTES:</a:t>
            </a:r>
            <a:r>
              <a:rPr lang="pt-BR" sz="2400" b="1" dirty="0">
                <a:latin typeface="Calibri (heaving)"/>
                <a:cs typeface="Calibri (heaving)"/>
              </a:rPr>
              <a:t> 68.996 </a:t>
            </a:r>
            <a:r>
              <a:rPr lang="pt-BR" sz="2400" b="1" dirty="0" smtClean="0">
                <a:latin typeface="Calibri (heaving)"/>
                <a:cs typeface="Calibri (heaving)"/>
              </a:rPr>
              <a:t>pessoas</a:t>
            </a:r>
          </a:p>
          <a:p>
            <a:r>
              <a:rPr lang="pt-BR" sz="24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CONTEXTO: </a:t>
            </a:r>
            <a:r>
              <a:rPr lang="pt-BR" sz="2400" b="1" dirty="0" smtClean="0">
                <a:latin typeface="Calibri (heaving)"/>
                <a:cs typeface="Calibri (heaving)"/>
              </a:rPr>
              <a:t>Abriga </a:t>
            </a:r>
            <a:r>
              <a:rPr lang="pt-BR" sz="2400" b="1" dirty="0">
                <a:latin typeface="Calibri (heaving)"/>
                <a:cs typeface="Calibri (heaving)"/>
              </a:rPr>
              <a:t>refugiados de Ruanda desde </a:t>
            </a:r>
            <a:endParaRPr lang="pt-BR" sz="2400" b="1" dirty="0" smtClean="0">
              <a:latin typeface="Calibri (heaving)"/>
              <a:cs typeface="Calibri (heaving)"/>
            </a:endParaRPr>
          </a:p>
          <a:p>
            <a:r>
              <a:rPr lang="pt-BR" sz="2400" b="1" dirty="0" smtClean="0">
                <a:latin typeface="Calibri (heaving)"/>
                <a:cs typeface="Calibri (heaving)"/>
              </a:rPr>
              <a:t>guerra </a:t>
            </a:r>
            <a:r>
              <a:rPr lang="pt-BR" sz="2400" b="1" dirty="0">
                <a:latin typeface="Calibri (heaving)"/>
                <a:cs typeface="Calibri (heaving)"/>
              </a:rPr>
              <a:t>civil e genocídio </a:t>
            </a:r>
            <a:r>
              <a:rPr lang="pt-BR" sz="2400" b="1" dirty="0" smtClean="0">
                <a:latin typeface="Calibri (heaving)"/>
                <a:cs typeface="Calibri (heaving)"/>
              </a:rPr>
              <a:t>da </a:t>
            </a:r>
            <a:r>
              <a:rPr lang="pt-BR" sz="2400" b="1" dirty="0">
                <a:latin typeface="Calibri (heaving)"/>
                <a:cs typeface="Calibri (heaving)"/>
              </a:rPr>
              <a:t>década de 1990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9º </a:t>
            </a:r>
            <a:r>
              <a:rPr lang="en-US" sz="2400" b="1" dirty="0" smtClean="0">
                <a:solidFill>
                  <a:schemeClr val="bg1"/>
                </a:solidFill>
              </a:rPr>
              <a:t>NAKIVALE UGANDA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06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LOCALIZAÇÃO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" name="Picture 1" descr="4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198272"/>
            <a:ext cx="5590646" cy="527903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26856" y="3352800"/>
            <a:ext cx="2667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x-none" sz="44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UGANDA</a:t>
            </a:r>
            <a:endParaRPr lang="x-none" sz="4400" b="1" cap="none" spc="0" dirty="0">
              <a:ln w="12700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2457840" y="3505200"/>
            <a:ext cx="2647559" cy="6096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686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1000"/>
            <a:ext cx="79248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228600" y="5257800"/>
            <a:ext cx="861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HABITANTES:</a:t>
            </a:r>
            <a:r>
              <a:rPr lang="pt-BR" sz="2400" b="1" dirty="0">
                <a:latin typeface="Calibri (heaving)"/>
                <a:cs typeface="Calibri (heaving)"/>
              </a:rPr>
              <a:t> </a:t>
            </a:r>
            <a:r>
              <a:rPr lang="pt-BR" sz="2400" b="1" dirty="0" smtClean="0">
                <a:latin typeface="Calibri (heaving)"/>
                <a:cs typeface="Calibri (heaving)"/>
              </a:rPr>
              <a:t>68.197 pessoas</a:t>
            </a:r>
          </a:p>
          <a:p>
            <a:r>
              <a:rPr lang="pt-BR" sz="2400" b="1" dirty="0" smtClean="0">
                <a:solidFill>
                  <a:srgbClr val="FC7500"/>
                </a:solidFill>
                <a:latin typeface="Calibri (heaving)"/>
                <a:cs typeface="Calibri (heaving)"/>
              </a:rPr>
              <a:t>CONTEXTO: </a:t>
            </a:r>
            <a:r>
              <a:rPr lang="pt-BR" sz="2400" b="1" dirty="0" smtClean="0">
                <a:latin typeface="Calibri (heaving)"/>
                <a:cs typeface="Calibri (heaving)"/>
              </a:rPr>
              <a:t>Criado </a:t>
            </a:r>
            <a:r>
              <a:rPr lang="pt-BR" sz="2400" b="1" dirty="0">
                <a:latin typeface="Calibri (heaving)"/>
                <a:cs typeface="Calibri (heaving)"/>
              </a:rPr>
              <a:t>no fim da década de 1990, abriga </a:t>
            </a:r>
            <a:endParaRPr lang="pt-BR" sz="2400" b="1" dirty="0" smtClean="0">
              <a:latin typeface="Calibri (heaving)"/>
              <a:cs typeface="Calibri (heaving)"/>
            </a:endParaRPr>
          </a:p>
          <a:p>
            <a:r>
              <a:rPr lang="pt-BR" sz="2400" b="1" dirty="0" smtClean="0">
                <a:latin typeface="Calibri (heaving)"/>
                <a:cs typeface="Calibri (heaving)"/>
              </a:rPr>
              <a:t>milhares </a:t>
            </a:r>
            <a:r>
              <a:rPr lang="pt-BR" sz="2400" b="1" dirty="0">
                <a:latin typeface="Calibri (heaving)"/>
                <a:cs typeface="Calibri (heaving)"/>
              </a:rPr>
              <a:t>de congoleses que fugiram da guerra civil no país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10º </a:t>
            </a:r>
            <a:r>
              <a:rPr lang="en-US" sz="2400" b="1" dirty="0" smtClean="0">
                <a:solidFill>
                  <a:schemeClr val="bg1"/>
                </a:solidFill>
              </a:rPr>
              <a:t>NYARUGUSU  TANZÂNIA 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2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381000"/>
            <a:ext cx="5949576" cy="4572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LOCALIZAÇÃO 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" name="Picture 2" descr="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990600"/>
            <a:ext cx="5715000" cy="545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7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2895600" y="1125359"/>
            <a:ext cx="5029200" cy="1084441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C7500"/>
                </a:solidFill>
              </a:rPr>
              <a:t>    GUIA </a:t>
            </a:r>
            <a:r>
              <a:rPr lang="en-US" dirty="0" smtClean="0"/>
              <a:t>DE ORAÇÃO EM FAVOR DOS REFUGIADOS </a:t>
            </a:r>
            <a:endParaRPr lang="en-US" dirty="0"/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6245217" y="6248400"/>
            <a:ext cx="2209800" cy="590998"/>
          </a:xfrm>
          <a:prstGeom prst="rect">
            <a:avLst/>
          </a:prstGeom>
          <a:solidFill>
            <a:schemeClr val="tx1">
              <a:lumMod val="95000"/>
              <a:lumOff val="5000"/>
              <a:alpha val="64000"/>
            </a:schemeClr>
          </a:solidFill>
          <a:ln w="38100" cmpd="dbl">
            <a:noFill/>
          </a:ln>
        </p:spPr>
        <p:txBody>
          <a:bodyPr vert="horz" lIns="91440" tIns="137160" rIns="91440" bIns="45720" rtlCol="0" anchor="ctr" anchorCtr="0">
            <a:noAutofit/>
          </a:bodyPr>
          <a:lstStyle>
            <a:lvl1pPr marL="342900" indent="-342900" algn="ctr" defTabSz="457200" rtl="0" eaLnBrk="1" latinLnBrk="0" hangingPunct="1">
              <a:spcBef>
                <a:spcPct val="20000"/>
              </a:spcBef>
              <a:buFont typeface="Arial"/>
              <a:buNone/>
              <a:defRPr sz="32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C7500"/>
                </a:solidFill>
              </a:rPr>
              <a:t>PARTE 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099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66984d9b34940579d981c52a391cbef_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8534400" cy="5048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REFUGIADOS QUE VIVEM NO CAMPO</a:t>
            </a:r>
          </a:p>
        </p:txBody>
      </p:sp>
    </p:spTree>
    <p:extLst>
      <p:ext uri="{BB962C8B-B14F-4D97-AF65-F5344CB8AC3E}">
        <p14:creationId xmlns:p14="http://schemas.microsoft.com/office/powerpoint/2010/main" val="285195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799"/>
            <a:ext cx="8534400" cy="568522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0" y="685800"/>
            <a:ext cx="8305800" cy="461665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A VIDA DENTRO DO CAMPO DE REFUGIADOS;</a:t>
            </a:r>
            <a:endParaRPr lang="en-US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863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077200" cy="1938992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2400" b="1" dirty="0" smtClean="0">
                <a:ln w="12700">
                  <a:noFill/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Depressão, automutilação e tentativas de suicídio crescem entre crianças nos campo de refugiados </a:t>
            </a:r>
            <a:r>
              <a:rPr lang="pt-PT" sz="2400" b="1" dirty="0">
                <a:ln w="12700">
                  <a:noFill/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pt-PT" sz="2400" b="1" dirty="0" smtClean="0">
                <a:ln w="12700">
                  <a:noFill/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Grécia, relatório aponta aumento de doenças mentais em crianças que vivem em condições degradantes; documento traz casos de meninos e meninas de 12 anos que tentaram se matar.</a:t>
            </a:r>
            <a:endParaRPr lang="pt-PT" sz="2400" b="1" cap="none" spc="0" dirty="0">
              <a:ln w="12700">
                <a:noFill/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3" descr="55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42896"/>
            <a:ext cx="7239000" cy="4531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055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O PROBLEMA</a:t>
            </a:r>
            <a:endParaRPr lang="en-US" sz="3200" b="1" dirty="0"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000" y="1524000"/>
            <a:ext cx="7391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A estadia média em um campo de refugiados é de anos. </a:t>
            </a:r>
            <a:endParaRPr lang="pt-BR" sz="2800" b="1" dirty="0" smtClean="0"/>
          </a:p>
          <a:p>
            <a:r>
              <a:rPr lang="pt-BR" sz="2800" b="1" dirty="0" smtClean="0"/>
              <a:t>Muitos </a:t>
            </a:r>
            <a:r>
              <a:rPr lang="pt-BR" sz="2800" b="1" dirty="0"/>
              <a:t>acampamentos são fortemente vigiados, cercados por arame farpado. </a:t>
            </a:r>
            <a:endParaRPr lang="pt-BR" sz="2800" b="1" dirty="0" smtClean="0"/>
          </a:p>
          <a:p>
            <a:r>
              <a:rPr lang="pt-BR" sz="2800" b="1" dirty="0" smtClean="0"/>
              <a:t>Os </a:t>
            </a:r>
            <a:r>
              <a:rPr lang="pt-BR" sz="2800" b="1" dirty="0"/>
              <a:t>refugiados são às vezes tratados cruelmente pelos guardas. </a:t>
            </a:r>
            <a:endParaRPr lang="pt-BR" sz="2800" b="1" dirty="0" smtClean="0"/>
          </a:p>
          <a:p>
            <a:r>
              <a:rPr lang="pt-BR" sz="2800" b="1" dirty="0" smtClean="0"/>
              <a:t>Os refugiados estão a espera de </a:t>
            </a:r>
            <a:r>
              <a:rPr lang="pt-BR" sz="2800" b="1" dirty="0"/>
              <a:t>soluções para os problemas em suas terras.</a:t>
            </a:r>
          </a:p>
          <a:p>
            <a:endParaRPr 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313192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SENTIMENTOS ENFRENTADOS </a:t>
            </a:r>
            <a:endParaRPr lang="en-US" sz="3200" b="1" dirty="0"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000" y="1524000"/>
            <a:ext cx="7391400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t-BR" sz="2800" b="1" dirty="0" smtClean="0"/>
              <a:t>Tédio</a:t>
            </a:r>
            <a:endParaRPr lang="pt-BR" sz="2800" b="1" dirty="0"/>
          </a:p>
          <a:p>
            <a:pPr marL="342900" indent="-342900">
              <a:buFont typeface="+mj-lt"/>
              <a:buAutoNum type="arabicPeriod"/>
            </a:pPr>
            <a:r>
              <a:rPr lang="pt-BR" sz="2800" b="1" dirty="0" smtClean="0"/>
              <a:t>Depressão</a:t>
            </a:r>
            <a:endParaRPr lang="pt-BR" sz="2800" b="1" dirty="0"/>
          </a:p>
          <a:p>
            <a:pPr marL="342900" indent="-342900">
              <a:buFont typeface="+mj-lt"/>
              <a:buAutoNum type="arabicPeriod"/>
            </a:pPr>
            <a:r>
              <a:rPr lang="pt-BR" sz="2800" b="1" dirty="0" smtClean="0"/>
              <a:t>Raiva</a:t>
            </a:r>
            <a:endParaRPr lang="pt-BR" sz="2800" b="1" dirty="0"/>
          </a:p>
          <a:p>
            <a:pPr marL="342900" indent="-342900">
              <a:buFont typeface="+mj-lt"/>
              <a:buAutoNum type="arabicPeriod"/>
            </a:pPr>
            <a:r>
              <a:rPr lang="pt-BR" sz="2800" b="1" dirty="0"/>
              <a:t>Esperança misturada com decepção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2800" b="1" dirty="0"/>
              <a:t>Adaptação às novas condições de vida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2800" b="1" dirty="0"/>
              <a:t>Desesperança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2800" b="1" dirty="0" smtClean="0"/>
              <a:t>Medo </a:t>
            </a:r>
            <a:r>
              <a:rPr lang="pt-BR" sz="2800" b="1" dirty="0"/>
              <a:t>do desconhecido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2800" b="1" dirty="0" smtClean="0"/>
              <a:t>Choque </a:t>
            </a:r>
            <a:r>
              <a:rPr lang="pt-BR" sz="2800" b="1" dirty="0"/>
              <a:t>cultural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2800" b="1" dirty="0" smtClean="0"/>
              <a:t>Desamparo</a:t>
            </a:r>
            <a:endParaRPr lang="pt-BR" sz="2800" b="1" dirty="0"/>
          </a:p>
          <a:p>
            <a:pPr marL="342900" indent="-342900">
              <a:buFont typeface="+mj-lt"/>
              <a:buAutoNum type="arabicPeriod"/>
            </a:pPr>
            <a:r>
              <a:rPr lang="pt-BR" sz="2800" b="1" dirty="0"/>
              <a:t>Impotência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2800" b="1" dirty="0" smtClean="0"/>
              <a:t>Confusão</a:t>
            </a:r>
            <a:endParaRPr 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123599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91151400358af150756405fcff148d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8534400" cy="600690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38800" y="2895600"/>
            <a:ext cx="3378725" cy="31085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en-US" sz="2700" b="1" dirty="0" smtClean="0">
              <a:ln w="12700">
                <a:noFill/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7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• NACIONALIDADE</a:t>
            </a:r>
          </a:p>
          <a:p>
            <a:r>
              <a:rPr lang="en-US" sz="27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• RAÇA</a:t>
            </a:r>
          </a:p>
          <a:p>
            <a:r>
              <a:rPr lang="en-US" sz="27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• RELIGIÃO</a:t>
            </a:r>
          </a:p>
          <a:p>
            <a:r>
              <a:rPr lang="en-US" sz="27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• </a:t>
            </a:r>
            <a:r>
              <a:rPr lang="en-US" sz="27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OPINIÃO</a:t>
            </a:r>
          </a:p>
          <a:p>
            <a:r>
              <a:rPr lang="en-US" sz="27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• </a:t>
            </a:r>
            <a:r>
              <a:rPr lang="en-US" sz="27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POLÍTICA</a:t>
            </a:r>
          </a:p>
          <a:p>
            <a:endParaRPr lang="x-none" sz="2700" b="1" cap="none" spc="0" dirty="0">
              <a:ln w="12700">
                <a:noFill/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24400" y="1066800"/>
            <a:ext cx="4114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POR SOFREREM </a:t>
            </a:r>
          </a:p>
          <a:p>
            <a:pPr algn="ctr"/>
            <a:r>
              <a:rPr lang="en-US" sz="28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PERSEGUIÇÃO </a:t>
            </a:r>
          </a:p>
          <a:p>
            <a:pPr algn="ctr"/>
            <a:r>
              <a:rPr lang="en-US" sz="28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DEVIDO 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</a:t>
            </a:r>
            <a:r>
              <a:rPr lang="en-US" sz="28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SUA: </a:t>
            </a:r>
            <a:endParaRPr lang="en-US" sz="2800" b="1" dirty="0">
              <a:ln w="12700">
                <a:noFill/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19775172">
            <a:off x="-1065076" y="943986"/>
            <a:ext cx="4114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RELEMBRE</a:t>
            </a:r>
            <a:endParaRPr lang="en-US" sz="3600" b="1" dirty="0">
              <a:ln w="12700">
                <a:noFill/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832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RBAN REFUGE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8534400" cy="51256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REFUGIADOS URBANOS</a:t>
            </a:r>
          </a:p>
        </p:txBody>
      </p:sp>
    </p:spTree>
    <p:extLst>
      <p:ext uri="{BB962C8B-B14F-4D97-AF65-F5344CB8AC3E}">
        <p14:creationId xmlns:p14="http://schemas.microsoft.com/office/powerpoint/2010/main" val="10430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REFUGIADOS URBANOS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600200"/>
            <a:ext cx="8153400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latin typeface="Calibri (heaving)"/>
                <a:cs typeface="Calibri (heaving)"/>
              </a:rPr>
              <a:t>Um refugiado urbano é um refugiado que decidiu ou foi obrigado a estabelecer-se em uma área urbana em vez de num campo de refugiados </a:t>
            </a:r>
            <a:r>
              <a:rPr lang="pt-BR" b="1" dirty="0" smtClean="0">
                <a:latin typeface="Calibri (heaving)"/>
                <a:cs typeface="Calibri (heaving)"/>
              </a:rPr>
              <a:t>Mais </a:t>
            </a:r>
            <a:r>
              <a:rPr lang="pt-BR" b="1" dirty="0">
                <a:latin typeface="Calibri (heaving)"/>
                <a:cs typeface="Calibri (heaving)"/>
              </a:rPr>
              <a:t>de 60% da população mundial de refugiados </a:t>
            </a:r>
            <a:r>
              <a:rPr lang="pt-BR" b="1" dirty="0" smtClean="0">
                <a:latin typeface="Calibri (heaving)"/>
                <a:cs typeface="Calibri (heaving)"/>
              </a:rPr>
              <a:t>vivem </a:t>
            </a:r>
            <a:r>
              <a:rPr lang="pt-BR" b="1" dirty="0">
                <a:latin typeface="Calibri (heaving)"/>
                <a:cs typeface="Calibri (heaving)"/>
              </a:rPr>
              <a:t>em ambientes urbanos</a:t>
            </a:r>
            <a:r>
              <a:rPr lang="pt-BR" b="1" dirty="0" smtClean="0">
                <a:latin typeface="Calibri (heaving)"/>
                <a:cs typeface="Calibri (heaving)"/>
              </a:rPr>
              <a:t>.</a:t>
            </a:r>
          </a:p>
          <a:p>
            <a:endParaRPr lang="pt-BR" b="1" dirty="0">
              <a:latin typeface="Calibri (heaving)"/>
              <a:cs typeface="Calibri (heaving)"/>
            </a:endParaRPr>
          </a:p>
          <a:p>
            <a:endParaRPr lang="pt-BR" b="1" dirty="0">
              <a:latin typeface="Calibri (heaving)"/>
              <a:cs typeface="Calibri (heaving)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3048000"/>
            <a:ext cx="7924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latin typeface="Calibri (heaving)"/>
                <a:cs typeface="Calibri (heaving)"/>
              </a:rPr>
              <a:t>Os refugiados urbanos estão entre os grupos mais vulneráveis ​​nos países de baixa renda. De acordo com </a:t>
            </a:r>
            <a:r>
              <a:rPr lang="pt-BR" b="1" dirty="0" smtClean="0">
                <a:latin typeface="Calibri (heaving)"/>
                <a:cs typeface="Calibri (heaving)"/>
              </a:rPr>
              <a:t>a </a:t>
            </a:r>
            <a:r>
              <a:rPr lang="pt-BR" b="1" dirty="0">
                <a:latin typeface="Calibri (heaving)"/>
                <a:cs typeface="Calibri (heaving)"/>
              </a:rPr>
              <a:t>ACNUR, a população urbana de refugiados em todo o mundo é muito diversa, incluindo um grande número de mulheres, crianças e idosos que têm desafios particulares de proteção. </a:t>
            </a:r>
            <a:r>
              <a:rPr lang="pt-BR" b="1" dirty="0" smtClean="0">
                <a:latin typeface="Calibri (heaving)"/>
                <a:cs typeface="Calibri (heaving)"/>
              </a:rPr>
              <a:t>A população urbana </a:t>
            </a:r>
            <a:r>
              <a:rPr lang="pt-BR" b="1" dirty="0">
                <a:latin typeface="Calibri (heaving)"/>
                <a:cs typeface="Calibri (heaving)"/>
              </a:rPr>
              <a:t>de refugiados enfrenta necessidades específicas de </a:t>
            </a:r>
            <a:r>
              <a:rPr lang="pt-BR" b="1" dirty="0" smtClean="0">
                <a:latin typeface="Calibri (heaving)"/>
                <a:cs typeface="Calibri (heaving)"/>
              </a:rPr>
              <a:t>proteção pois não </a:t>
            </a:r>
            <a:r>
              <a:rPr lang="pt-BR" b="1" dirty="0">
                <a:latin typeface="Calibri (heaving)"/>
                <a:cs typeface="Calibri (heaving)"/>
              </a:rPr>
              <a:t>podem </a:t>
            </a:r>
            <a:r>
              <a:rPr lang="pt-BR" b="1" dirty="0" smtClean="0">
                <a:latin typeface="Calibri (heaving)"/>
                <a:cs typeface="Calibri (heaving)"/>
              </a:rPr>
              <a:t>ter </a:t>
            </a:r>
            <a:r>
              <a:rPr lang="pt-BR" b="1" dirty="0">
                <a:latin typeface="Calibri (heaving)"/>
                <a:cs typeface="Calibri (heaving)"/>
              </a:rPr>
              <a:t>acesso a </a:t>
            </a:r>
            <a:r>
              <a:rPr lang="pt-BR" b="1" dirty="0" smtClean="0">
                <a:latin typeface="Calibri (heaving)"/>
                <a:cs typeface="Calibri (heaving)"/>
              </a:rPr>
              <a:t>serviços</a:t>
            </a:r>
            <a:r>
              <a:rPr lang="pt-BR" b="1" dirty="0">
                <a:latin typeface="Calibri (heaving)"/>
                <a:cs typeface="Calibri (heaving)"/>
              </a:rPr>
              <a:t> </a:t>
            </a:r>
            <a:r>
              <a:rPr lang="pt-BR" b="1" dirty="0" smtClean="0">
                <a:latin typeface="Calibri (heaving)"/>
                <a:cs typeface="Calibri (heaving)"/>
              </a:rPr>
              <a:t>como saúde e educação </a:t>
            </a:r>
            <a:r>
              <a:rPr lang="pt-BR" b="1" dirty="0">
                <a:latin typeface="Calibri (heaving)"/>
                <a:cs typeface="Calibri (heaving)"/>
              </a:rPr>
              <a:t>e são muitas vezes confrontadas com atitudes </a:t>
            </a:r>
            <a:r>
              <a:rPr lang="pt-BR" b="1" dirty="0" smtClean="0">
                <a:latin typeface="Calibri (heaving)"/>
                <a:cs typeface="Calibri (heaving)"/>
              </a:rPr>
              <a:t>racistas em </a:t>
            </a:r>
            <a:r>
              <a:rPr lang="pt-BR" b="1" dirty="0">
                <a:latin typeface="Calibri (heaving)"/>
                <a:cs typeface="Calibri (heaving)"/>
              </a:rPr>
              <a:t>seu país de asilo.</a:t>
            </a:r>
          </a:p>
        </p:txBody>
      </p:sp>
    </p:spTree>
    <p:extLst>
      <p:ext uri="{BB962C8B-B14F-4D97-AF65-F5344CB8AC3E}">
        <p14:creationId xmlns:p14="http://schemas.microsoft.com/office/powerpoint/2010/main" val="216819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FUGEE STREE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8534400" cy="5105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REFUGIADOS VIVENDO NAS RUAS</a:t>
            </a:r>
          </a:p>
        </p:txBody>
      </p:sp>
    </p:spTree>
    <p:extLst>
      <p:ext uri="{BB962C8B-B14F-4D97-AF65-F5344CB8AC3E}">
        <p14:creationId xmlns:p14="http://schemas.microsoft.com/office/powerpoint/2010/main" val="158458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REFUGIADOS VIVENDO NAS RUAS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399" y="1905000"/>
            <a:ext cx="8107445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>
                <a:latin typeface="Calibri (heaving)"/>
                <a:cs typeface="Calibri (heaving)"/>
              </a:rPr>
              <a:t>Esse é o grupo mais vulnerável dentre os três grupos; Refugiados nos campos – Refugiados Urbanos e </a:t>
            </a:r>
          </a:p>
          <a:p>
            <a:r>
              <a:rPr lang="pt-BR" sz="2000" b="1" smtClean="0">
                <a:latin typeface="Calibri (heaving)"/>
                <a:cs typeface="Calibri (heaving)"/>
              </a:rPr>
              <a:t>Refugiados nas ruas.</a:t>
            </a:r>
            <a:endParaRPr lang="pt-BR" sz="2000" b="1" dirty="0" smtClean="0">
              <a:latin typeface="Calibri (heaving)"/>
              <a:cs typeface="Calibri (heaving)"/>
            </a:endParaRPr>
          </a:p>
          <a:p>
            <a:endParaRPr lang="pt-BR" sz="2000" b="1" dirty="0">
              <a:latin typeface="Calibri (heaving)"/>
              <a:cs typeface="Calibri (heaving)"/>
            </a:endParaRPr>
          </a:p>
          <a:p>
            <a:r>
              <a:rPr lang="pt-BR" sz="2000" b="1" dirty="0" smtClean="0">
                <a:latin typeface="Calibri (heaving)"/>
                <a:cs typeface="Calibri (heaving)"/>
              </a:rPr>
              <a:t>Esses por não conseguirem alojamento em casas ou nos campos o que restaram foram as ruas, e é nas ruas que dormem se alimentam e passam a vida esperando uma saída vinda de alguma ONG ou igreja que os acolham.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2306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2895600" y="1125359"/>
            <a:ext cx="5029200" cy="1084441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C7500"/>
                </a:solidFill>
              </a:rPr>
              <a:t>    GUIA </a:t>
            </a:r>
            <a:r>
              <a:rPr lang="en-US" dirty="0" smtClean="0"/>
              <a:t>DE ORAÇÃO EM FAVOR DOS REFUGIADOS </a:t>
            </a:r>
            <a:endParaRPr lang="en-US" dirty="0"/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6245217" y="6248400"/>
            <a:ext cx="2209800" cy="590998"/>
          </a:xfrm>
          <a:prstGeom prst="rect">
            <a:avLst/>
          </a:prstGeom>
          <a:solidFill>
            <a:schemeClr val="tx1">
              <a:lumMod val="95000"/>
              <a:lumOff val="5000"/>
              <a:alpha val="64000"/>
            </a:schemeClr>
          </a:solidFill>
          <a:ln w="38100" cmpd="dbl">
            <a:noFill/>
          </a:ln>
        </p:spPr>
        <p:txBody>
          <a:bodyPr vert="horz" lIns="91440" tIns="137160" rIns="91440" bIns="45720" rtlCol="0" anchor="ctr" anchorCtr="0">
            <a:noAutofit/>
          </a:bodyPr>
          <a:lstStyle>
            <a:lvl1pPr marL="342900" indent="-342900" algn="ctr" defTabSz="457200" rtl="0" eaLnBrk="1" latinLnBrk="0" hangingPunct="1">
              <a:spcBef>
                <a:spcPct val="20000"/>
              </a:spcBef>
              <a:buFont typeface="Arial"/>
              <a:buNone/>
              <a:defRPr sz="32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C7500"/>
                </a:solidFill>
              </a:rPr>
              <a:t>PARTE 04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400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igrantesnoBrasil_banner-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" r="5340"/>
          <a:stretch/>
        </p:blipFill>
        <p:spPr>
          <a:xfrm>
            <a:off x="25780" y="685800"/>
            <a:ext cx="8534047" cy="487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620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fugiados-v4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75"/>
          <a:stretch/>
        </p:blipFill>
        <p:spPr>
          <a:xfrm>
            <a:off x="1295400" y="152400"/>
            <a:ext cx="6172200" cy="659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7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fugiados-v4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2" b="23572"/>
          <a:stretch/>
        </p:blipFill>
        <p:spPr>
          <a:xfrm>
            <a:off x="533400" y="1981200"/>
            <a:ext cx="7543800" cy="304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AONDE CONSEGUEM O VISTO ?</a:t>
            </a:r>
            <a:endParaRPr lang="en-US" sz="3200" b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7150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QUANTOS SÍRIOS ? </a:t>
            </a:r>
            <a:endParaRPr lang="en-US" sz="3200" b="1" dirty="0">
              <a:latin typeface="+mj-lt"/>
            </a:endParaRPr>
          </a:p>
        </p:txBody>
      </p:sp>
      <p:cxnSp>
        <p:nvCxnSpPr>
          <p:cNvPr id="10" name="Curved Connector 9"/>
          <p:cNvCxnSpPr/>
          <p:nvPr/>
        </p:nvCxnSpPr>
        <p:spPr>
          <a:xfrm flipV="1">
            <a:off x="3429000" y="5029200"/>
            <a:ext cx="3505200" cy="990600"/>
          </a:xfrm>
          <a:prstGeom prst="curvedConnector3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80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sm_refugiados_reconhecidos_pais_2016_42075923a6 (1)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37" r="6794"/>
          <a:stretch/>
        </p:blipFill>
        <p:spPr>
          <a:xfrm>
            <a:off x="0" y="2057400"/>
            <a:ext cx="8522742" cy="35974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NÚMEROS DE REFUGIADOS VIVENDO NO BRASIL</a:t>
            </a:r>
            <a:endParaRPr lang="en-US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197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razil-Syrian-Refuge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234" y="685800"/>
            <a:ext cx="8571634" cy="4711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MITOS E MEDOS EM RECEBER REFUGIADOS </a:t>
            </a:r>
            <a:endParaRPr lang="en-US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5376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873826"/>
            <a:ext cx="3590704" cy="35907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962400" y="1828800"/>
            <a:ext cx="3864903" cy="2852928"/>
          </a:xfrm>
          <a:prstGeom prst="rect">
            <a:avLst/>
          </a:prstGeom>
        </p:spPr>
      </p:pic>
      <p:pic>
        <p:nvPicPr>
          <p:cNvPr id="6" name="Picture 5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8534400" cy="5715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25400" y="228600"/>
            <a:ext cx="6432176" cy="461665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NÃO CONFUNDA REFUGIADO COM IMIGRANTE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152400" y="6019800"/>
            <a:ext cx="8690016" cy="12192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t-BR" sz="2000" b="1" dirty="0" smtClean="0"/>
              <a:t>IMIGRANTES SÃO TODAS AS PESSOAS QUE DEIXAM SEUS PAÍSES DE FORMA TEMPORAL OU PERMANENTE POR MOTIVAÇÕES ECONÔMICAS</a:t>
            </a:r>
            <a:endParaRPr lang="pt-BR" sz="2000" b="1" dirty="0"/>
          </a:p>
          <a:p>
            <a:pPr algn="ctr"/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05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4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59" y="1219200"/>
            <a:ext cx="7516952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rgbClr val="FFFFFF"/>
                </a:solidFill>
                <a:latin typeface="+mj-lt"/>
              </a:rPr>
              <a:t>E SE VIEREM TERRORISTAS ?</a:t>
            </a:r>
            <a:endParaRPr lang="en-US" sz="3200" b="1"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9214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rgbClr val="FFFFFF"/>
                </a:solidFill>
                <a:latin typeface="+mj-lt"/>
              </a:rPr>
              <a:t>E SE VIEREM TERRORISTAS ?</a:t>
            </a:r>
            <a:endParaRPr lang="en-US" sz="3200" b="1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245" y="1905000"/>
            <a:ext cx="822960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>
                <a:latin typeface="Calibri (heaving)"/>
                <a:cs typeface="Calibri (heaving)"/>
              </a:rPr>
              <a:t>O mais importante </a:t>
            </a:r>
            <a:r>
              <a:rPr lang="pt-BR" sz="2000" dirty="0">
                <a:latin typeface="Calibri (heaving)"/>
                <a:cs typeface="Calibri (heaving)"/>
              </a:rPr>
              <a:t>que não esqueçamos o fundamental. Os princípios são inegociáveis. Recusar o acolhimento de refugiados que tudo perderam, por causa </a:t>
            </a:r>
            <a:r>
              <a:rPr lang="pt-BR" sz="2000" dirty="0" smtClean="0">
                <a:latin typeface="Calibri (heaving)"/>
                <a:cs typeface="Calibri (heaving)"/>
              </a:rPr>
              <a:t>de </a:t>
            </a:r>
            <a:r>
              <a:rPr lang="pt-BR" sz="2000" dirty="0">
                <a:latin typeface="Calibri (heaving)"/>
                <a:cs typeface="Calibri (heaving)"/>
              </a:rPr>
              <a:t>supostos riscos, constituiria um golpe fatal </a:t>
            </a:r>
            <a:r>
              <a:rPr lang="pt-BR" sz="2000" dirty="0" smtClean="0">
                <a:latin typeface="Calibri (heaving)"/>
                <a:cs typeface="Calibri (heaving)"/>
              </a:rPr>
              <a:t>em nosso DNA como Cristão . </a:t>
            </a:r>
          </a:p>
          <a:p>
            <a:endParaRPr lang="pt-BR" sz="2000" dirty="0" smtClean="0">
              <a:latin typeface="Calibri (heaving)"/>
              <a:cs typeface="Calibri (heaving)"/>
            </a:endParaRPr>
          </a:p>
          <a:p>
            <a:r>
              <a:rPr lang="pt-BR" sz="2000" dirty="0" smtClean="0">
                <a:latin typeface="Calibri (heaving)"/>
                <a:cs typeface="Calibri (heaving)"/>
              </a:rPr>
              <a:t>Ofereceríamos </a:t>
            </a:r>
            <a:r>
              <a:rPr lang="pt-BR" sz="2000" dirty="0">
                <a:latin typeface="Calibri (heaving)"/>
                <a:cs typeface="Calibri (heaving)"/>
              </a:rPr>
              <a:t>aos terroristas </a:t>
            </a:r>
            <a:r>
              <a:rPr lang="pt-BR" sz="2000" dirty="0" smtClean="0">
                <a:latin typeface="Calibri (heaving)"/>
                <a:cs typeface="Calibri (heaving)"/>
              </a:rPr>
              <a:t>a conclusão do </a:t>
            </a:r>
            <a:r>
              <a:rPr lang="pt-BR" sz="2000" dirty="0">
                <a:latin typeface="Calibri (heaving)"/>
                <a:cs typeface="Calibri (heaving)"/>
              </a:rPr>
              <a:t>seu único objetivo: </a:t>
            </a:r>
            <a:r>
              <a:rPr lang="pt-BR" sz="2000" dirty="0" smtClean="0">
                <a:latin typeface="Calibri (heaving)"/>
                <a:cs typeface="Calibri (heaving)"/>
              </a:rPr>
              <a:t>Fazer </a:t>
            </a:r>
            <a:r>
              <a:rPr lang="pt-BR" sz="2000" dirty="0">
                <a:latin typeface="Calibri (heaving)"/>
                <a:cs typeface="Calibri (heaving)"/>
              </a:rPr>
              <a:t>com que deixemos de ser quem somos </a:t>
            </a:r>
            <a:r>
              <a:rPr lang="pt-BR" sz="2000" dirty="0" smtClean="0">
                <a:latin typeface="Calibri (heaving)"/>
                <a:cs typeface="Calibri (heaving)"/>
              </a:rPr>
              <a:t>e anulemos a nossa natureza boa por causa da natureza má deles.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130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85800"/>
            <a:ext cx="8534400" cy="117570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PORQUE AJUDAR REFUGIADOS 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SENDO QUE TAMBÉM HÁ POBRES NO BRASIL ?</a:t>
            </a:r>
            <a:endParaRPr lang="en-US" sz="3200" b="1" dirty="0"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2133600"/>
            <a:ext cx="8144353" cy="440120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x-none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FAÇA UM COMPARATIVO DOS BENEF</a:t>
            </a:r>
            <a:r>
              <a:rPr lang="x-non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Í</a:t>
            </a:r>
            <a:r>
              <a:rPr lang="x-none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CIOS E PRIVILÉGIOS</a:t>
            </a:r>
          </a:p>
          <a:p>
            <a:pPr algn="ctr"/>
            <a:r>
              <a:rPr lang="x-non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QUE RECEBEM </a:t>
            </a:r>
            <a:r>
              <a:rPr lang="x-none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OS BRASILEIROS </a:t>
            </a:r>
            <a:r>
              <a:rPr lang="x-non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POBRES E CHEGUE AS SUAS PRÓPRIAS CONCLUSÕES</a:t>
            </a:r>
            <a:r>
              <a:rPr lang="x-none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SE PRECISAMOS OU NÃO AJUDAR OS REFUGIADOS </a:t>
            </a:r>
            <a:endParaRPr lang="x-none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334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604680"/>
              </p:ext>
            </p:extLst>
          </p:nvPr>
        </p:nvGraphicFramePr>
        <p:xfrm>
          <a:off x="609600" y="381000"/>
          <a:ext cx="7543800" cy="5962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/>
                <a:gridCol w="2514600"/>
                <a:gridCol w="2514600"/>
              </a:tblGrid>
              <a:tr h="415018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PRIVILÉGIOS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BRASILEIROS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REFUGIADOS</a:t>
                      </a:r>
                      <a:endParaRPr lang="pt-BR" dirty="0"/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PODEM TRABALHAR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  <a:endParaRPr lang="pt-BR" sz="2200" b="1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1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b="1" noProof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BOLSA FAMÍLIA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0" dirty="0" err="1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noProof="0" dirty="0"/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É POSSÍVEL MORAR NO PAÍS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noProof="0"/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FARMÁCIA POPULAR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  <a:endParaRPr lang="pt-BR" sz="2200" b="1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noProof="0"/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ACESSO A HOSPITAIS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0" dirty="0" err="1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b="1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BOLSA ESTUDO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  <a:endParaRPr lang="pt-BR" sz="2200" b="1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noProof="0"/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ASSISTÊNCIA SOCIAL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noProof="0"/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VARA DA INFÂNCIA JUVENTUDE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  <a:endParaRPr lang="pt-BR" sz="2200" b="1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noProof="0"/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CONSELHO TUTELAR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0" dirty="0" err="1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b="1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FALAM A LÍNGUA LOCAL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  <a:endParaRPr lang="pt-BR" sz="2200" b="1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noProof="0"/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SEGURO DESEMPREGO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noProof="0"/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ACESSO A ESCOLA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  <a:endParaRPr lang="pt-BR" sz="2200" b="1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noProof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noProof="0"/>
                    </a:p>
                  </a:txBody>
                  <a:tcPr/>
                </a:tc>
              </a:tr>
              <a:tr h="41501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DELEGACIA DEFESA A MULHER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200" b="1" dirty="0" smtClean="0">
                          <a:solidFill>
                            <a:srgbClr val="008000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noProof="0" dirty="0" err="1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pt-BR" noProof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533400" y="152400"/>
            <a:ext cx="7696200" cy="62484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316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2442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115" b="-1"/>
          <a:stretch/>
        </p:blipFill>
        <p:spPr>
          <a:xfrm>
            <a:off x="0" y="1295400"/>
            <a:ext cx="8458200" cy="4750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228600"/>
            <a:ext cx="8534400" cy="117570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en-US" sz="3200" b="1" dirty="0">
                <a:solidFill>
                  <a:schemeClr val="bg1"/>
                </a:solidFill>
              </a:rPr>
              <a:t>PORQUE AJUDAR REFUGIADOS 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3200" b="1" dirty="0">
                <a:solidFill>
                  <a:schemeClr val="bg1"/>
                </a:solidFill>
              </a:rPr>
              <a:t>SENDO QUE TAMBÉM HÁ POBRES NO BRASIL ?</a:t>
            </a:r>
            <a:endParaRPr lang="en-US" sz="3200" b="1" dirty="0"/>
          </a:p>
        </p:txBody>
      </p:sp>
      <p:sp>
        <p:nvSpPr>
          <p:cNvPr id="2" name="Rectangle 1"/>
          <p:cNvSpPr/>
          <p:nvPr/>
        </p:nvSpPr>
        <p:spPr>
          <a:xfrm>
            <a:off x="131068" y="6096000"/>
            <a:ext cx="81355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b="1" dirty="0" smtClean="0"/>
              <a:t>ESTAMOS SEMPRE EXTRAINDO RECURSOS DE OUTRAS NAÇÕES PARA MANDAR AO</a:t>
            </a:r>
          </a:p>
          <a:p>
            <a:pPr algn="ctr"/>
            <a:r>
              <a:rPr lang="pt-BR" b="1" dirty="0" smtClean="0"/>
              <a:t> BRASIL, PORQUE NÃO RETRIBUIR AO INVÉS DE SÓ SUGAR ?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60081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2895600" y="1125359"/>
            <a:ext cx="5029200" cy="1084441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C7500"/>
                </a:solidFill>
              </a:rPr>
              <a:t>    GUIA </a:t>
            </a:r>
            <a:r>
              <a:rPr lang="en-US" dirty="0" smtClean="0"/>
              <a:t>DE ORAÇÃO EM FAVOR DOS REFUGIADOS </a:t>
            </a:r>
            <a:endParaRPr lang="en-US" dirty="0"/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6245217" y="6248400"/>
            <a:ext cx="2209800" cy="590998"/>
          </a:xfrm>
          <a:prstGeom prst="rect">
            <a:avLst/>
          </a:prstGeom>
          <a:solidFill>
            <a:schemeClr val="tx1">
              <a:lumMod val="95000"/>
              <a:lumOff val="5000"/>
              <a:alpha val="64000"/>
            </a:schemeClr>
          </a:solidFill>
          <a:ln w="38100" cmpd="dbl">
            <a:noFill/>
          </a:ln>
        </p:spPr>
        <p:txBody>
          <a:bodyPr vert="horz" lIns="91440" tIns="137160" rIns="91440" bIns="45720" rtlCol="0" anchor="ctr" anchorCtr="0">
            <a:noAutofit/>
          </a:bodyPr>
          <a:lstStyle>
            <a:lvl1pPr marL="342900" indent="-342900" algn="ctr" defTabSz="457200" rtl="0" eaLnBrk="1" latinLnBrk="0" hangingPunct="1">
              <a:spcBef>
                <a:spcPct val="20000"/>
              </a:spcBef>
              <a:buFont typeface="Arial"/>
              <a:buNone/>
              <a:defRPr sz="32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C7500"/>
                </a:solidFill>
              </a:rPr>
              <a:t>PARTE 05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400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fugee-migratio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0"/>
          <a:stretch/>
        </p:blipFill>
        <p:spPr>
          <a:xfrm>
            <a:off x="0" y="685800"/>
            <a:ext cx="8528652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HISTÓRIAS</a:t>
            </a:r>
          </a:p>
        </p:txBody>
      </p:sp>
    </p:spTree>
    <p:extLst>
      <p:ext uri="{BB962C8B-B14F-4D97-AF65-F5344CB8AC3E}">
        <p14:creationId xmlns:p14="http://schemas.microsoft.com/office/powerpoint/2010/main" val="118282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" t="4344" r="3967" b="4430"/>
          <a:stretch/>
        </p:blipFill>
        <p:spPr>
          <a:xfrm>
            <a:off x="535490" y="0"/>
            <a:ext cx="7114363" cy="6172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7649853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      RALIA 07 ANOS E RAHAF 13 ANOS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400" y="4953000"/>
            <a:ext cx="7086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As duas irmãs </a:t>
            </a:r>
            <a:r>
              <a:rPr lang="pt-BR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v</a:t>
            </a:r>
            <a:r>
              <a:rPr lang="pt-BR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ivem </a:t>
            </a:r>
            <a:r>
              <a:rPr lang="pt-BR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nas </a:t>
            </a:r>
            <a:r>
              <a:rPr lang="pt-BR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ruas. Elas </a:t>
            </a:r>
            <a:r>
              <a:rPr lang="pt-BR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são de Damasco, onde uma granada matou sua mãe e seu irmão. Junto com seu pai, eles têm dormido </a:t>
            </a:r>
            <a:r>
              <a:rPr lang="pt-BR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no chão por </a:t>
            </a:r>
            <a:r>
              <a:rPr lang="pt-BR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um ano. </a:t>
            </a:r>
            <a:r>
              <a:rPr lang="pt-BR" b="1" dirty="0" err="1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Rahaf</a:t>
            </a:r>
            <a:r>
              <a:rPr lang="pt-BR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 </a:t>
            </a:r>
            <a:r>
              <a:rPr lang="pt-BR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diz que tem medo de "meninos </a:t>
            </a:r>
            <a:r>
              <a:rPr lang="pt-BR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maus”.</a:t>
            </a:r>
            <a:endParaRPr lang="pt-BR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(heaving)"/>
              <a:cs typeface="Calibri (heaving)"/>
            </a:endParaRPr>
          </a:p>
        </p:txBody>
      </p:sp>
    </p:spTree>
    <p:extLst>
      <p:ext uri="{BB962C8B-B14F-4D97-AF65-F5344CB8AC3E}">
        <p14:creationId xmlns:p14="http://schemas.microsoft.com/office/powerpoint/2010/main" val="77706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15" r="3814" b="4430"/>
          <a:stretch/>
        </p:blipFill>
        <p:spPr>
          <a:xfrm>
            <a:off x="762000" y="0"/>
            <a:ext cx="7337149" cy="6172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965"/>
            <a:ext cx="80772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        DINA - UM ANO 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4495800"/>
            <a:ext cx="7391400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MOSUL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, IRAQUE Dina encontra-se sob um cobertor </a:t>
            </a:r>
            <a:r>
              <a:rPr lang="pt-BR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em 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seu berço. A família foi forçada a fugir da luta entre o ISIS </a:t>
            </a:r>
            <a:r>
              <a:rPr lang="pt-BR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e o 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exército iraquiano em </a:t>
            </a:r>
            <a:r>
              <a:rPr lang="pt-BR" b="1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Mosul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 e agora está vivendo temporariamente em uma das muitas casas abandonadas na parte liberada da cidade. Não há nada para comer ou beber, e não há combustível, diz a mãe.</a:t>
            </a:r>
          </a:p>
        </p:txBody>
      </p:sp>
    </p:spTree>
    <p:extLst>
      <p:ext uri="{BB962C8B-B14F-4D97-AF65-F5344CB8AC3E}">
        <p14:creationId xmlns:p14="http://schemas.microsoft.com/office/powerpoint/2010/main" val="134765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5" t="4344" r="3419" b="4430"/>
          <a:stretch/>
        </p:blipFill>
        <p:spPr>
          <a:xfrm>
            <a:off x="762000" y="0"/>
            <a:ext cx="7352826" cy="62562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965"/>
            <a:ext cx="80772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</a:rPr>
              <a:t>        FARA – DOIS ANOS </a:t>
            </a:r>
            <a:endParaRPr lang="en-US" sz="32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2000" y="4495800"/>
            <a:ext cx="7391400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AZRAQ 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Fara, 2, adora futebol. Seu pai tenta fazer bolas para </a:t>
            </a:r>
            <a:r>
              <a:rPr lang="pt-BR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ela, pois ela amassa 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tudo o que </a:t>
            </a:r>
            <a:r>
              <a:rPr lang="pt-BR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pode pra tentar ter uma, 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mas </a:t>
            </a:r>
            <a:r>
              <a:rPr lang="pt-BR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 as bolinhas de papéis 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não duram muito. Todas as </a:t>
            </a:r>
            <a:r>
              <a:rPr lang="pt-BR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noites ela mantém a 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esperança de que amanhã </a:t>
            </a:r>
            <a:r>
              <a:rPr lang="pt-BR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alguém 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trará uma bola adequada para brincar. Todos os outros sonhos parecem estar além de seu alcance, mas </a:t>
            </a:r>
            <a:r>
              <a:rPr lang="pt-BR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seu pai ainda 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não </a:t>
            </a:r>
            <a:r>
              <a:rPr lang="pt-BR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desistiu desse presente</a:t>
            </a:r>
            <a:r>
              <a:rPr lang="pt-BR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headings)"/>
                <a:cs typeface="Calibri (headings)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82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3000" y="5638800"/>
            <a:ext cx="6781800" cy="13716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 QUAIS </a:t>
            </a:r>
            <a:r>
              <a:rPr lang="en-US" sz="3200" b="1" dirty="0" smtClean="0">
                <a:solidFill>
                  <a:srgbClr val="FF6600"/>
                </a:solidFill>
              </a:rPr>
              <a:t>PAÍSES</a:t>
            </a:r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ESTÃO VINDO </a:t>
            </a:r>
          </a:p>
          <a:p>
            <a:pPr algn="ctr"/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ESSES REFUGIADOS ?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28600"/>
            <a:ext cx="5334000" cy="53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096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N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" t="4934" r="3960" b="4526"/>
          <a:stretch/>
        </p:blipFill>
        <p:spPr>
          <a:xfrm>
            <a:off x="609600" y="0"/>
            <a:ext cx="7450889" cy="63190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965"/>
            <a:ext cx="80772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    IRMAN  </a:t>
            </a:r>
            <a:r>
              <a:rPr lang="en-US" sz="3200" b="1" dirty="0">
                <a:solidFill>
                  <a:schemeClr val="bg1"/>
                </a:solidFill>
              </a:rPr>
              <a:t>– DOIS ANOS </a:t>
            </a:r>
            <a:endParaRPr lang="en-US" sz="32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4724400"/>
            <a:ext cx="7315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err="1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Iman</a:t>
            </a:r>
            <a:r>
              <a:rPr lang="pt-BR" b="1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, </a:t>
            </a:r>
            <a:r>
              <a:rPr lang="pt-BR" b="1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tem </a:t>
            </a:r>
            <a:r>
              <a:rPr lang="pt-BR" b="1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pneumonia e uma infecção no peito. Este é o terceiro dia dela na cama do hospital. - Ela dorme a maior parte do </a:t>
            </a:r>
            <a:r>
              <a:rPr lang="pt-BR" b="1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tempo. Normalmente </a:t>
            </a:r>
            <a:r>
              <a:rPr lang="pt-BR" b="1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é uma menina feliz, mas agora está cansada. Ela corre por toda parte quando está </a:t>
            </a:r>
            <a:r>
              <a:rPr lang="pt-BR" b="1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bem e também adora </a:t>
            </a:r>
            <a:r>
              <a:rPr lang="pt-BR" b="1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brincar na areia, diz sua mãe </a:t>
            </a:r>
            <a:r>
              <a:rPr lang="pt-BR" b="1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Olah de </a:t>
            </a:r>
            <a:r>
              <a:rPr lang="pt-BR" b="1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 (heaving)"/>
                <a:cs typeface="Calibri (heaving)"/>
              </a:rPr>
              <a:t>19 anos.</a:t>
            </a:r>
          </a:p>
        </p:txBody>
      </p:sp>
    </p:spTree>
    <p:extLst>
      <p:ext uri="{BB962C8B-B14F-4D97-AF65-F5344CB8AC3E}">
        <p14:creationId xmlns:p14="http://schemas.microsoft.com/office/powerpoint/2010/main" val="326833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2895600" y="1125359"/>
            <a:ext cx="5029200" cy="1084441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C7500"/>
                </a:solidFill>
              </a:rPr>
              <a:t>    GUIA </a:t>
            </a:r>
            <a:r>
              <a:rPr lang="en-US" dirty="0" smtClean="0"/>
              <a:t>DE ORAÇÃO EM FAVOR DOS REFUGIADOS </a:t>
            </a:r>
            <a:endParaRPr lang="en-US" dirty="0"/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6245217" y="6248400"/>
            <a:ext cx="2209800" cy="590998"/>
          </a:xfrm>
          <a:prstGeom prst="rect">
            <a:avLst/>
          </a:prstGeom>
          <a:solidFill>
            <a:schemeClr val="tx1">
              <a:lumMod val="95000"/>
              <a:lumOff val="5000"/>
              <a:alpha val="64000"/>
            </a:schemeClr>
          </a:solidFill>
          <a:ln w="38100" cmpd="dbl">
            <a:noFill/>
          </a:ln>
        </p:spPr>
        <p:txBody>
          <a:bodyPr vert="horz" lIns="91440" tIns="137160" rIns="91440" bIns="45720" rtlCol="0" anchor="ctr" anchorCtr="0">
            <a:noAutofit/>
          </a:bodyPr>
          <a:lstStyle>
            <a:lvl1pPr marL="342900" indent="-342900" algn="ctr" defTabSz="457200" rtl="0" eaLnBrk="1" latinLnBrk="0" hangingPunct="1">
              <a:spcBef>
                <a:spcPct val="20000"/>
              </a:spcBef>
              <a:buFont typeface="Arial"/>
              <a:buNone/>
              <a:defRPr sz="32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solidFill>
                  <a:srgbClr val="FC7500"/>
                </a:solidFill>
              </a:rPr>
              <a:t>PARTE 06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285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esus-refugee-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99"/>
          <a:stretch/>
        </p:blipFill>
        <p:spPr>
          <a:xfrm>
            <a:off x="0" y="685800"/>
            <a:ext cx="8534400" cy="38656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JESUS TAMBÉM FOI UM REFUGIADO</a:t>
            </a:r>
            <a:endParaRPr lang="en-US" sz="3200" b="1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6189" y="4648200"/>
            <a:ext cx="8915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latin typeface="Calibri (heaving)"/>
                <a:cs typeface="Calibri (heaving)"/>
              </a:rPr>
              <a:t>Primeiro, Jesus e seus pais eram refugiados do Oriente Médio </a:t>
            </a:r>
            <a:r>
              <a:rPr lang="pt-BR" b="1" dirty="0" smtClean="0">
                <a:latin typeface="Calibri (heaving)"/>
                <a:cs typeface="Calibri (heaving)"/>
              </a:rPr>
              <a:t>na África. </a:t>
            </a:r>
          </a:p>
          <a:p>
            <a:r>
              <a:rPr lang="pt-BR" b="1" dirty="0" smtClean="0">
                <a:latin typeface="Calibri (heaving)"/>
                <a:cs typeface="Calibri (heaving)"/>
              </a:rPr>
              <a:t>Mateus </a:t>
            </a:r>
            <a:r>
              <a:rPr lang="pt-BR" b="1" dirty="0">
                <a:latin typeface="Calibri (heaving)"/>
                <a:cs typeface="Calibri (heaving)"/>
              </a:rPr>
              <a:t>nos diz que depois do nascimento de Jesus, Maria e José fugiram </a:t>
            </a:r>
            <a:endParaRPr lang="pt-BR" b="1" dirty="0" smtClean="0">
              <a:latin typeface="Calibri (heaving)"/>
              <a:cs typeface="Calibri (heaving)"/>
            </a:endParaRPr>
          </a:p>
          <a:p>
            <a:r>
              <a:rPr lang="pt-BR" b="1" dirty="0" smtClean="0">
                <a:latin typeface="Calibri (heaving)"/>
                <a:cs typeface="Calibri (heaving)"/>
              </a:rPr>
              <a:t>com </a:t>
            </a:r>
            <a:r>
              <a:rPr lang="pt-BR" b="1" dirty="0">
                <a:latin typeface="Calibri (heaving)"/>
                <a:cs typeface="Calibri (heaving)"/>
              </a:rPr>
              <a:t>o bebê para o </a:t>
            </a:r>
            <a:r>
              <a:rPr lang="pt-BR" b="1" dirty="0" smtClean="0">
                <a:latin typeface="Calibri (heaving)"/>
                <a:cs typeface="Calibri (heaving)"/>
              </a:rPr>
              <a:t>Egito.</a:t>
            </a:r>
          </a:p>
          <a:p>
            <a:endParaRPr lang="pt-BR" b="1" dirty="0" smtClean="0">
              <a:latin typeface="Calibri (heaving)"/>
              <a:cs typeface="Calibri (heaving)"/>
            </a:endParaRPr>
          </a:p>
          <a:p>
            <a:r>
              <a:rPr lang="pt-BR" b="1" dirty="0" smtClean="0">
                <a:latin typeface="Calibri (heaving)"/>
                <a:cs typeface="Calibri (heaving)"/>
              </a:rPr>
              <a:t>Quando Jesus está pra nascer Herodes começa a matar todos os recém </a:t>
            </a:r>
          </a:p>
          <a:p>
            <a:r>
              <a:rPr lang="pt-BR" b="1" dirty="0" smtClean="0">
                <a:latin typeface="Calibri (heaving)"/>
                <a:cs typeface="Calibri (heaving)"/>
              </a:rPr>
              <a:t>nascidos o que configura Jesus como refugiado tendo em vista que </a:t>
            </a:r>
          </a:p>
          <a:p>
            <a:r>
              <a:rPr lang="pt-BR" b="1" dirty="0" smtClean="0">
                <a:latin typeface="Calibri (heaving)"/>
                <a:cs typeface="Calibri (heaving)"/>
              </a:rPr>
              <a:t>Jesus e sua família teve que fugir por uma opressão humana.</a:t>
            </a:r>
            <a:endParaRPr lang="pt-BR" b="1" dirty="0">
              <a:latin typeface="Calibri (heaving)"/>
              <a:cs typeface="Calibri (heaving)"/>
            </a:endParaRPr>
          </a:p>
        </p:txBody>
      </p:sp>
    </p:spTree>
    <p:extLst>
      <p:ext uri="{BB962C8B-B14F-4D97-AF65-F5344CB8AC3E}">
        <p14:creationId xmlns:p14="http://schemas.microsoft.com/office/powerpoint/2010/main" val="172733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nline-refuges-jesu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7086600" cy="3733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8534400" cy="584776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MANDAMENTO: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-76200" y="4267200"/>
            <a:ext cx="838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b="1" dirty="0">
              <a:latin typeface="Calibri (heaving)"/>
              <a:cs typeface="Calibri (heaving)"/>
            </a:endParaRPr>
          </a:p>
          <a:p>
            <a:r>
              <a:rPr lang="pt-BR" b="1" dirty="0" smtClean="0">
                <a:latin typeface="Calibri (heaving)"/>
                <a:cs typeface="Calibri (heaving)"/>
              </a:rPr>
              <a:t>O Próprio Jesus </a:t>
            </a:r>
            <a:r>
              <a:rPr lang="pt-BR" b="1" dirty="0">
                <a:latin typeface="Calibri (heaving)"/>
                <a:cs typeface="Calibri (heaving)"/>
              </a:rPr>
              <a:t>dá uma descrição </a:t>
            </a:r>
            <a:r>
              <a:rPr lang="pt-BR" b="1" dirty="0" smtClean="0">
                <a:latin typeface="Calibri (heaving)"/>
                <a:cs typeface="Calibri (heaving)"/>
              </a:rPr>
              <a:t>triste  </a:t>
            </a:r>
            <a:r>
              <a:rPr lang="pt-BR" b="1" dirty="0">
                <a:latin typeface="Calibri (heaving)"/>
                <a:cs typeface="Calibri (heaving)"/>
              </a:rPr>
              <a:t>do Juízo Final </a:t>
            </a:r>
            <a:r>
              <a:rPr lang="pt-BR" b="1" dirty="0" smtClean="0">
                <a:latin typeface="Calibri (heaving)"/>
                <a:cs typeface="Calibri (heaving)"/>
              </a:rPr>
              <a:t>que </a:t>
            </a:r>
            <a:r>
              <a:rPr lang="pt-BR" b="1" dirty="0">
                <a:latin typeface="Calibri (heaving)"/>
                <a:cs typeface="Calibri (heaving)"/>
              </a:rPr>
              <a:t>fala diretamente à questão de acolher o estrangeiro. Em Mateus 25:40 , Jesus declara: "O Rei responderá:" Em verdade vos digo que tudo o que fizestes por um destes meus irmãos e irmãs, fizestes por mim </a:t>
            </a:r>
            <a:r>
              <a:rPr lang="pt-BR" b="1" dirty="0" smtClean="0">
                <a:latin typeface="Calibri (heaving)"/>
                <a:cs typeface="Calibri (heaving)"/>
              </a:rPr>
              <a:t>”.</a:t>
            </a:r>
            <a:endParaRPr lang="pt-BR" b="1" dirty="0">
              <a:latin typeface="Calibri (heaving)"/>
              <a:cs typeface="Calibri (heaving)"/>
            </a:endParaRPr>
          </a:p>
          <a:p>
            <a:endParaRPr lang="pt-BR" b="1" dirty="0" smtClean="0">
              <a:latin typeface="Calibri (heaving)"/>
              <a:cs typeface="Calibri (heaving)"/>
            </a:endParaRPr>
          </a:p>
          <a:p>
            <a:r>
              <a:rPr lang="pt-BR" b="1" dirty="0" smtClean="0">
                <a:latin typeface="Calibri (heaving)"/>
                <a:cs typeface="Calibri (heaving)"/>
              </a:rPr>
              <a:t>Por </a:t>
            </a:r>
            <a:r>
              <a:rPr lang="pt-BR" b="1" dirty="0">
                <a:latin typeface="Calibri (heaving)"/>
                <a:cs typeface="Calibri (heaving)"/>
              </a:rPr>
              <a:t>outro lado , "Ele responderá :" Em verdade vos digo que, o que não fizestes por um dos mais pequeninos , não fizestes por mim ". "Então eles irão para o castigo eterno, mas os justos para a vida eterna."</a:t>
            </a:r>
          </a:p>
        </p:txBody>
      </p:sp>
    </p:spTree>
    <p:extLst>
      <p:ext uri="{BB962C8B-B14F-4D97-AF65-F5344CB8AC3E}">
        <p14:creationId xmlns:p14="http://schemas.microsoft.com/office/powerpoint/2010/main" val="337619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nexão Turquia - Camiseta e Caneca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9" t="8641" r="16786" b="2308"/>
          <a:stretch/>
        </p:blipFill>
        <p:spPr>
          <a:xfrm>
            <a:off x="1" y="0"/>
            <a:ext cx="8534399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24000" y="4572000"/>
            <a:ext cx="8001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x-none" sz="2400" b="1" dirty="0" smtClean="0">
                <a:ln w="12700">
                  <a:noFill/>
                  <a:prstDash val="solid"/>
                </a:ln>
                <a:solidFill>
                  <a:srgbClr val="91162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(heaving)"/>
                <a:cs typeface="Calibri (heaving)"/>
              </a:rPr>
              <a:t>Envie-nos um email e seja um</a:t>
            </a:r>
          </a:p>
          <a:p>
            <a:pPr algn="ctr"/>
            <a:r>
              <a:rPr lang="x-none" sz="2400" b="1" dirty="0" smtClean="0">
                <a:ln w="12700">
                  <a:noFill/>
                  <a:prstDash val="solid"/>
                </a:ln>
                <a:solidFill>
                  <a:srgbClr val="91162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(heaving)"/>
                <a:cs typeface="Calibri (heaving)"/>
              </a:rPr>
              <a:t> voluntário on line:</a:t>
            </a:r>
          </a:p>
          <a:p>
            <a:pPr algn="ctr"/>
            <a:r>
              <a:rPr lang="en-US" sz="2400" b="1" dirty="0">
                <a:ln w="12700">
                  <a:noFill/>
                  <a:prstDash val="solid"/>
                </a:ln>
                <a:solidFill>
                  <a:srgbClr val="91162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(heaving)"/>
                <a:cs typeface="Calibri (heaving)"/>
              </a:rPr>
              <a:t>l</a:t>
            </a:r>
            <a:r>
              <a:rPr lang="x-none" sz="2400" b="1" cap="none" spc="0" dirty="0" smtClean="0">
                <a:ln w="12700">
                  <a:noFill/>
                  <a:prstDash val="solid"/>
                </a:ln>
                <a:solidFill>
                  <a:srgbClr val="91162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(heaving)"/>
                <a:cs typeface="Calibri (heaving)"/>
              </a:rPr>
              <a:t>ucas_thend@hotmail.com </a:t>
            </a:r>
          </a:p>
          <a:p>
            <a:pPr algn="ctr"/>
            <a:r>
              <a:rPr lang="x-none" sz="2400" b="1" dirty="0" smtClean="0">
                <a:ln w="12700">
                  <a:noFill/>
                  <a:prstDash val="solid"/>
                </a:ln>
                <a:solidFill>
                  <a:srgbClr val="91162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(heaving)"/>
                <a:cs typeface="Calibri (heaving)"/>
              </a:rPr>
              <a:t>19 98160 0017</a:t>
            </a:r>
            <a:endParaRPr lang="x-none" sz="2400" b="1" cap="none" spc="0" dirty="0">
              <a:ln w="12700">
                <a:noFill/>
                <a:prstDash val="solid"/>
              </a:ln>
              <a:solidFill>
                <a:srgbClr val="91162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 (heaving)"/>
              <a:cs typeface="Calibri (heaving)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88043" y="152400"/>
            <a:ext cx="56575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x-none" sz="2800" b="1" dirty="0" smtClean="0">
                <a:ln w="12700">
                  <a:noFill/>
                  <a:prstDash val="solid"/>
                </a:ln>
                <a:solidFill>
                  <a:srgbClr val="91162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(heaving)"/>
                <a:cs typeface="Calibri (heaving)"/>
              </a:rPr>
              <a:t>      </a:t>
            </a:r>
            <a:r>
              <a:rPr lang="x-none" sz="2800" b="1" dirty="0">
                <a:ln w="12700">
                  <a:noFill/>
                  <a:prstDash val="solid"/>
                </a:ln>
                <a:solidFill>
                  <a:srgbClr val="91162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(heaving)"/>
                <a:cs typeface="Calibri (heaving)"/>
              </a:rPr>
              <a:t> </a:t>
            </a:r>
            <a:r>
              <a:rPr lang="x-none" sz="2800" b="1" dirty="0" smtClean="0">
                <a:ln w="12700">
                  <a:noFill/>
                  <a:prstDash val="solid"/>
                </a:ln>
                <a:solidFill>
                  <a:srgbClr val="91162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(heaving)"/>
                <a:cs typeface="Calibri (heaving)"/>
              </a:rPr>
              <a:t>  E AI, VAMOS FAZER ALGO </a:t>
            </a:r>
          </a:p>
          <a:p>
            <a:pPr algn="ctr"/>
            <a:r>
              <a:rPr lang="x-none" sz="2800" b="1" dirty="0" smtClean="0">
                <a:ln w="12700">
                  <a:noFill/>
                  <a:prstDash val="solid"/>
                </a:ln>
                <a:solidFill>
                  <a:srgbClr val="91162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(heaving)"/>
                <a:cs typeface="Calibri (heaving)"/>
              </a:rPr>
              <a:t>      POR ELES ?</a:t>
            </a:r>
            <a:endParaRPr lang="x-none" sz="2800" b="1" dirty="0">
              <a:ln w="12700">
                <a:noFill/>
                <a:prstDash val="solid"/>
              </a:ln>
              <a:solidFill>
                <a:srgbClr val="91162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 (heaving)"/>
              <a:cs typeface="Calibri (heaving)"/>
            </a:endParaRPr>
          </a:p>
        </p:txBody>
      </p:sp>
    </p:spTree>
    <p:extLst>
      <p:ext uri="{BB962C8B-B14F-4D97-AF65-F5344CB8AC3E}">
        <p14:creationId xmlns:p14="http://schemas.microsoft.com/office/powerpoint/2010/main" val="44066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6" y="228600"/>
            <a:ext cx="7394266" cy="48630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" y="228600"/>
            <a:ext cx="1295399" cy="6096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SÍRIA 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334000"/>
            <a:ext cx="8001000" cy="1286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2400" b="1" dirty="0"/>
              <a:t>O </a:t>
            </a:r>
            <a:r>
              <a:rPr lang="pt-BR" sz="2400" b="1" dirty="0" smtClean="0"/>
              <a:t>PAÍS DO ORIENTE MÉDIO VIU </a:t>
            </a:r>
            <a:r>
              <a:rPr lang="pt-BR" sz="2400" b="1" dirty="0" smtClean="0">
                <a:solidFill>
                  <a:srgbClr val="FF6600"/>
                </a:solidFill>
              </a:rPr>
              <a:t>05</a:t>
            </a:r>
            <a:r>
              <a:rPr lang="pt-BR" sz="2400" b="1" dirty="0" smtClean="0"/>
              <a:t> </a:t>
            </a:r>
            <a:r>
              <a:rPr lang="pt-BR" sz="2400" b="1" dirty="0" smtClean="0">
                <a:solidFill>
                  <a:srgbClr val="FF6600"/>
                </a:solidFill>
              </a:rPr>
              <a:t>MILHÕES DE HABITANTES </a:t>
            </a:r>
            <a:r>
              <a:rPr lang="pt-BR" sz="2400" b="1" dirty="0" smtClean="0"/>
              <a:t>DEIXAREM O PAÍS POR CAUSA DE UM CONFLITO ARMADO QUE TEVE INÍCIO EM 2011  E QUE ATÉ HOJE NÃO DÁ SINAIS DE ACABAR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0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" y="228600"/>
            <a:ext cx="7843520" cy="4876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28600"/>
            <a:ext cx="3276599" cy="6096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AFEGANISTÃO 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5365236"/>
            <a:ext cx="79248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/>
              <a:t>O PAÍS LOCALIZADO NA ÁSIA PERDEU </a:t>
            </a:r>
            <a:r>
              <a:rPr lang="pt-BR" sz="2400" b="1" dirty="0">
                <a:solidFill>
                  <a:srgbClr val="FF6600"/>
                </a:solidFill>
              </a:rPr>
              <a:t>2,7 </a:t>
            </a:r>
            <a:r>
              <a:rPr lang="pt-BR" sz="2400" b="1" dirty="0" smtClean="0">
                <a:solidFill>
                  <a:srgbClr val="FF6600"/>
                </a:solidFill>
              </a:rPr>
              <a:t>MILHÕES </a:t>
            </a:r>
            <a:r>
              <a:rPr lang="pt-BR" sz="2400" b="1" dirty="0" smtClean="0"/>
              <a:t>DE SEUS 30,5 </a:t>
            </a:r>
            <a:r>
              <a:rPr lang="pt-BR" sz="2400" b="1" dirty="0"/>
              <a:t>MILHÕES </a:t>
            </a:r>
            <a:r>
              <a:rPr lang="pt-BR" sz="2400" b="1" dirty="0" smtClean="0"/>
              <a:t>DE HABITANTES POR UMA SUCESSÃO DE CONFLITOS INTERNOS E INTERNACIONAIS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43021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</p:bldLst>
  </p:timing>
</p:sld>
</file>

<file path=ppt/theme/theme1.xml><?xml version="1.0" encoding="utf-8"?>
<a:theme xmlns:a="http://schemas.openxmlformats.org/drawingml/2006/main" name="Urban Photo 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1890</Words>
  <Application>Microsoft Macintosh PowerPoint</Application>
  <PresentationFormat>On-screen Show (4:3)</PresentationFormat>
  <Paragraphs>276</Paragraphs>
  <Slides>74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5" baseType="lpstr">
      <vt:lpstr>Urban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2010-02-01T21:14:06Z</dcterms:created>
  <dcterms:modified xsi:type="dcterms:W3CDTF">2017-05-26T15:38:37Z</dcterms:modified>
</cp:coreProperties>
</file>